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Bold" charset="1" panose="00000800000000000000"/>
      <p:regular r:id="rId18"/>
    </p:embeddedFont>
    <p:embeddedFont>
      <p:font typeface="League Spartan" charset="1" panose="00000800000000000000"/>
      <p:regular r:id="rId19"/>
    </p:embeddedFont>
    <p:embeddedFont>
      <p:font typeface="Montserrat" charset="1" panose="00000500000000000000"/>
      <p:regular r:id="rId20"/>
    </p:embeddedFont>
    <p:embeddedFont>
      <p:font typeface="Montserrat Medium" charset="1" panose="000006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jpeg" Type="http://schemas.openxmlformats.org/officeDocument/2006/relationships/image"/><Relationship Id="rId2" Target="../media/image24.jpeg" Type="http://schemas.openxmlformats.org/officeDocument/2006/relationships/image"/><Relationship Id="rId3" Target="../media/image25.jpe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1101335"/>
            <a:chOff x="0" y="0"/>
            <a:chExt cx="4816593" cy="2923808"/>
          </a:xfrm>
        </p:grpSpPr>
        <p:sp>
          <p:nvSpPr>
            <p:cNvPr name="Freeform 3" id="3"/>
            <p:cNvSpPr/>
            <p:nvPr/>
          </p:nvSpPr>
          <p:spPr>
            <a:xfrm flipH="false" flipV="false" rot="0">
              <a:off x="0" y="0"/>
              <a:ext cx="4816592" cy="2923809"/>
            </a:xfrm>
            <a:custGeom>
              <a:avLst/>
              <a:gdLst/>
              <a:ahLst/>
              <a:cxnLst/>
              <a:rect r="r" b="b" t="t" l="l"/>
              <a:pathLst>
                <a:path h="2923809" w="4816592">
                  <a:moveTo>
                    <a:pt x="0" y="0"/>
                  </a:moveTo>
                  <a:lnTo>
                    <a:pt x="4816592" y="0"/>
                  </a:lnTo>
                  <a:lnTo>
                    <a:pt x="4816592" y="2923809"/>
                  </a:lnTo>
                  <a:lnTo>
                    <a:pt x="0" y="2923809"/>
                  </a:lnTo>
                  <a:close/>
                </a:path>
              </a:pathLst>
            </a:custGeom>
            <a:solidFill>
              <a:srgbClr val="0B143C"/>
            </a:solidFill>
          </p:spPr>
        </p:sp>
        <p:sp>
          <p:nvSpPr>
            <p:cNvPr name="TextBox 4" id="4"/>
            <p:cNvSpPr txBox="true"/>
            <p:nvPr/>
          </p:nvSpPr>
          <p:spPr>
            <a:xfrm>
              <a:off x="0" y="-28575"/>
              <a:ext cx="4816593" cy="2952383"/>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442192" y="8243855"/>
            <a:ext cx="3194420" cy="575591"/>
            <a:chOff x="0" y="0"/>
            <a:chExt cx="2255441" cy="406400"/>
          </a:xfrm>
        </p:grpSpPr>
        <p:sp>
          <p:nvSpPr>
            <p:cNvPr name="Freeform 6" id="6"/>
            <p:cNvSpPr/>
            <p:nvPr/>
          </p:nvSpPr>
          <p:spPr>
            <a:xfrm flipH="false" flipV="false" rot="0">
              <a:off x="0" y="0"/>
              <a:ext cx="2255441" cy="406400"/>
            </a:xfrm>
            <a:custGeom>
              <a:avLst/>
              <a:gdLst/>
              <a:ahLst/>
              <a:cxnLst/>
              <a:rect r="r" b="b" t="t" l="l"/>
              <a:pathLst>
                <a:path h="406400" w="2255441">
                  <a:moveTo>
                    <a:pt x="2052241" y="0"/>
                  </a:moveTo>
                  <a:cubicBezTo>
                    <a:pt x="2164465" y="0"/>
                    <a:pt x="2255441" y="90976"/>
                    <a:pt x="2255441" y="203200"/>
                  </a:cubicBezTo>
                  <a:cubicBezTo>
                    <a:pt x="2255441" y="315424"/>
                    <a:pt x="2164465" y="406400"/>
                    <a:pt x="2052241" y="406400"/>
                  </a:cubicBezTo>
                  <a:lnTo>
                    <a:pt x="203200" y="406400"/>
                  </a:lnTo>
                  <a:cubicBezTo>
                    <a:pt x="90976" y="406400"/>
                    <a:pt x="0" y="315424"/>
                    <a:pt x="0" y="203200"/>
                  </a:cubicBezTo>
                  <a:cubicBezTo>
                    <a:pt x="0" y="90976"/>
                    <a:pt x="90976" y="0"/>
                    <a:pt x="203200" y="0"/>
                  </a:cubicBezTo>
                  <a:close/>
                </a:path>
              </a:pathLst>
            </a:custGeom>
            <a:solidFill>
              <a:srgbClr val="293B63"/>
            </a:solidFill>
          </p:spPr>
        </p:sp>
        <p:sp>
          <p:nvSpPr>
            <p:cNvPr name="TextBox 7" id="7"/>
            <p:cNvSpPr txBox="true"/>
            <p:nvPr/>
          </p:nvSpPr>
          <p:spPr>
            <a:xfrm>
              <a:off x="0" y="-38100"/>
              <a:ext cx="2255441" cy="444500"/>
            </a:xfrm>
            <a:prstGeom prst="rect">
              <a:avLst/>
            </a:prstGeom>
          </p:spPr>
          <p:txBody>
            <a:bodyPr anchor="ctr" rtlCol="false" tIns="50800" lIns="50800" bIns="50800" rIns="50800"/>
            <a:lstStyle/>
            <a:p>
              <a:pPr algn="ctr">
                <a:lnSpc>
                  <a:spcPts val="2940"/>
                </a:lnSpc>
              </a:pPr>
            </a:p>
          </p:txBody>
        </p:sp>
      </p:grpSp>
      <p:sp>
        <p:nvSpPr>
          <p:cNvPr name="Freeform 8" id="8"/>
          <p:cNvSpPr/>
          <p:nvPr/>
        </p:nvSpPr>
        <p:spPr>
          <a:xfrm flipH="false" flipV="false" rot="0">
            <a:off x="5523588" y="0"/>
            <a:ext cx="12764412" cy="9899310"/>
          </a:xfrm>
          <a:custGeom>
            <a:avLst/>
            <a:gdLst/>
            <a:ahLst/>
            <a:cxnLst/>
            <a:rect r="r" b="b" t="t" l="l"/>
            <a:pathLst>
              <a:path h="9899310" w="12764412">
                <a:moveTo>
                  <a:pt x="0" y="0"/>
                </a:moveTo>
                <a:lnTo>
                  <a:pt x="12764412" y="0"/>
                </a:lnTo>
                <a:lnTo>
                  <a:pt x="12764412" y="9899310"/>
                </a:lnTo>
                <a:lnTo>
                  <a:pt x="0" y="9899310"/>
                </a:lnTo>
                <a:lnTo>
                  <a:pt x="0" y="0"/>
                </a:lnTo>
                <a:close/>
              </a:path>
            </a:pathLst>
          </a:custGeom>
          <a:blipFill>
            <a:blip r:embed="rId2"/>
            <a:stretch>
              <a:fillRect l="-11257" t="0" r="-9629" b="-3916"/>
            </a:stretch>
          </a:blipFill>
        </p:spPr>
      </p:sp>
      <p:grpSp>
        <p:nvGrpSpPr>
          <p:cNvPr name="Group 9" id="9"/>
          <p:cNvGrpSpPr/>
          <p:nvPr/>
        </p:nvGrpSpPr>
        <p:grpSpPr>
          <a:xfrm rot="0">
            <a:off x="0" y="9899310"/>
            <a:ext cx="18288000" cy="387690"/>
            <a:chOff x="0" y="0"/>
            <a:chExt cx="4816593" cy="102108"/>
          </a:xfrm>
        </p:grpSpPr>
        <p:sp>
          <p:nvSpPr>
            <p:cNvPr name="Freeform 10" id="10"/>
            <p:cNvSpPr/>
            <p:nvPr/>
          </p:nvSpPr>
          <p:spPr>
            <a:xfrm flipH="false" flipV="false" rot="0">
              <a:off x="0" y="0"/>
              <a:ext cx="4816592" cy="102108"/>
            </a:xfrm>
            <a:custGeom>
              <a:avLst/>
              <a:gdLst/>
              <a:ahLst/>
              <a:cxnLst/>
              <a:rect r="r" b="b" t="t" l="l"/>
              <a:pathLst>
                <a:path h="102108" w="4816592">
                  <a:moveTo>
                    <a:pt x="0" y="0"/>
                  </a:moveTo>
                  <a:lnTo>
                    <a:pt x="4816592" y="0"/>
                  </a:lnTo>
                  <a:lnTo>
                    <a:pt x="4816592" y="102108"/>
                  </a:lnTo>
                  <a:lnTo>
                    <a:pt x="0" y="102108"/>
                  </a:lnTo>
                  <a:close/>
                </a:path>
              </a:pathLst>
            </a:custGeom>
            <a:solidFill>
              <a:srgbClr val="FF6900"/>
            </a:solidFill>
          </p:spPr>
        </p:sp>
        <p:sp>
          <p:nvSpPr>
            <p:cNvPr name="TextBox 11" id="11"/>
            <p:cNvSpPr txBox="true"/>
            <p:nvPr/>
          </p:nvSpPr>
          <p:spPr>
            <a:xfrm>
              <a:off x="0" y="-47625"/>
              <a:ext cx="4816593" cy="149733"/>
            </a:xfrm>
            <a:prstGeom prst="rect">
              <a:avLst/>
            </a:prstGeom>
          </p:spPr>
          <p:txBody>
            <a:bodyPr anchor="ctr" rtlCol="false" tIns="50800" lIns="50800" bIns="50800" rIns="50800"/>
            <a:lstStyle/>
            <a:p>
              <a:pPr algn="ctr">
                <a:lnSpc>
                  <a:spcPts val="2940"/>
                </a:lnSpc>
              </a:pPr>
            </a:p>
          </p:txBody>
        </p:sp>
      </p:grpSp>
      <p:sp>
        <p:nvSpPr>
          <p:cNvPr name="Freeform 12" id="12"/>
          <p:cNvSpPr/>
          <p:nvPr/>
        </p:nvSpPr>
        <p:spPr>
          <a:xfrm flipH="false" flipV="false" rot="0">
            <a:off x="0" y="0"/>
            <a:ext cx="5325234" cy="4215494"/>
          </a:xfrm>
          <a:custGeom>
            <a:avLst/>
            <a:gdLst/>
            <a:ahLst/>
            <a:cxnLst/>
            <a:rect r="r" b="b" t="t" l="l"/>
            <a:pathLst>
              <a:path h="4215494" w="5325234">
                <a:moveTo>
                  <a:pt x="0" y="0"/>
                </a:moveTo>
                <a:lnTo>
                  <a:pt x="5325234" y="0"/>
                </a:lnTo>
                <a:lnTo>
                  <a:pt x="5325234" y="4215494"/>
                </a:lnTo>
                <a:lnTo>
                  <a:pt x="0" y="4215494"/>
                </a:lnTo>
                <a:lnTo>
                  <a:pt x="0" y="0"/>
                </a:lnTo>
                <a:close/>
              </a:path>
            </a:pathLst>
          </a:custGeom>
          <a:blipFill>
            <a:blip r:embed="rId3"/>
            <a:stretch>
              <a:fillRect l="-28629" t="-44514" r="-28629" b="-54142"/>
            </a:stretch>
          </a:blipFill>
        </p:spPr>
      </p:sp>
      <p:sp>
        <p:nvSpPr>
          <p:cNvPr name="TextBox 13" id="13"/>
          <p:cNvSpPr txBox="true"/>
          <p:nvPr/>
        </p:nvSpPr>
        <p:spPr>
          <a:xfrm rot="0">
            <a:off x="0" y="3924594"/>
            <a:ext cx="5325234" cy="5974715"/>
          </a:xfrm>
          <a:prstGeom prst="rect">
            <a:avLst/>
          </a:prstGeom>
        </p:spPr>
        <p:txBody>
          <a:bodyPr anchor="t" rtlCol="false" tIns="0" lIns="0" bIns="0" rIns="0">
            <a:spAutoFit/>
          </a:bodyPr>
          <a:lstStyle/>
          <a:p>
            <a:pPr algn="ctr">
              <a:lnSpc>
                <a:spcPts val="9659"/>
              </a:lnSpc>
            </a:pPr>
            <a:r>
              <a:rPr lang="en-US" sz="6899" b="true">
                <a:solidFill>
                  <a:srgbClr val="F2F2F2"/>
                </a:solidFill>
                <a:latin typeface="Montserrat Bold"/>
                <a:ea typeface="Montserrat Bold"/>
                <a:cs typeface="Montserrat Bold"/>
                <a:sym typeface="Montserrat Bold"/>
              </a:rPr>
              <a:t>Your Success</a:t>
            </a:r>
          </a:p>
          <a:p>
            <a:pPr algn="ctr">
              <a:lnSpc>
                <a:spcPts val="9659"/>
              </a:lnSpc>
            </a:pPr>
            <a:r>
              <a:rPr lang="en-US" sz="6899" b="true">
                <a:solidFill>
                  <a:srgbClr val="F2F2F2"/>
                </a:solidFill>
                <a:latin typeface="Montserrat Bold"/>
                <a:ea typeface="Montserrat Bold"/>
                <a:cs typeface="Montserrat Bold"/>
                <a:sym typeface="Montserrat Bold"/>
              </a:rPr>
              <a:t>Is Our Business</a:t>
            </a:r>
          </a:p>
          <a:p>
            <a:pPr algn="ctr">
              <a:lnSpc>
                <a:spcPts val="8959"/>
              </a:lnSpc>
            </a:pPr>
          </a:p>
        </p:txBody>
      </p:sp>
      <p:sp>
        <p:nvSpPr>
          <p:cNvPr name="Freeform 14" id="14"/>
          <p:cNvSpPr/>
          <p:nvPr/>
        </p:nvSpPr>
        <p:spPr>
          <a:xfrm flipH="false" flipV="false" rot="0">
            <a:off x="5523588" y="0"/>
            <a:ext cx="12764412" cy="9899310"/>
          </a:xfrm>
          <a:custGeom>
            <a:avLst/>
            <a:gdLst/>
            <a:ahLst/>
            <a:cxnLst/>
            <a:rect r="r" b="b" t="t" l="l"/>
            <a:pathLst>
              <a:path h="9899310" w="12764412">
                <a:moveTo>
                  <a:pt x="0" y="0"/>
                </a:moveTo>
                <a:lnTo>
                  <a:pt x="12764412" y="0"/>
                </a:lnTo>
                <a:lnTo>
                  <a:pt x="12764412" y="9899310"/>
                </a:lnTo>
                <a:lnTo>
                  <a:pt x="0" y="9899310"/>
                </a:lnTo>
                <a:lnTo>
                  <a:pt x="0" y="0"/>
                </a:lnTo>
                <a:close/>
              </a:path>
            </a:pathLst>
          </a:custGeom>
          <a:blipFill>
            <a:blip r:embed="rId4"/>
            <a:stretch>
              <a:fillRect l="-13737" t="0" r="-2593"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713789" y="1648196"/>
            <a:ext cx="5397822" cy="5227675"/>
            <a:chOff x="0" y="0"/>
            <a:chExt cx="1421649" cy="1376836"/>
          </a:xfrm>
        </p:grpSpPr>
        <p:sp>
          <p:nvSpPr>
            <p:cNvPr name="Freeform 3" id="3"/>
            <p:cNvSpPr/>
            <p:nvPr/>
          </p:nvSpPr>
          <p:spPr>
            <a:xfrm flipH="false" flipV="false" rot="0">
              <a:off x="0" y="0"/>
              <a:ext cx="1421649" cy="1376836"/>
            </a:xfrm>
            <a:custGeom>
              <a:avLst/>
              <a:gdLst/>
              <a:ahLst/>
              <a:cxnLst/>
              <a:rect r="r" b="b" t="t" l="l"/>
              <a:pathLst>
                <a:path h="1376836" w="1421649">
                  <a:moveTo>
                    <a:pt x="0" y="0"/>
                  </a:moveTo>
                  <a:lnTo>
                    <a:pt x="1421649" y="0"/>
                  </a:lnTo>
                  <a:lnTo>
                    <a:pt x="1421649" y="1376836"/>
                  </a:lnTo>
                  <a:lnTo>
                    <a:pt x="0" y="1376836"/>
                  </a:lnTo>
                  <a:close/>
                </a:path>
              </a:pathLst>
            </a:custGeom>
            <a:solidFill>
              <a:srgbClr val="0B143C"/>
            </a:solidFill>
          </p:spPr>
        </p:sp>
        <p:sp>
          <p:nvSpPr>
            <p:cNvPr name="TextBox 4" id="4"/>
            <p:cNvSpPr txBox="true"/>
            <p:nvPr/>
          </p:nvSpPr>
          <p:spPr>
            <a:xfrm>
              <a:off x="0" y="-38100"/>
              <a:ext cx="1421649" cy="1414936"/>
            </a:xfrm>
            <a:prstGeom prst="rect">
              <a:avLst/>
            </a:prstGeom>
          </p:spPr>
          <p:txBody>
            <a:bodyPr anchor="ctr" rtlCol="false" tIns="50800" lIns="50800" bIns="50800" rIns="50800"/>
            <a:lstStyle/>
            <a:p>
              <a:pPr algn="ctr">
                <a:lnSpc>
                  <a:spcPts val="2940"/>
                </a:lnSpc>
              </a:pPr>
            </a:p>
          </p:txBody>
        </p:sp>
      </p:grpSp>
      <p:sp>
        <p:nvSpPr>
          <p:cNvPr name="Freeform 5" id="5"/>
          <p:cNvSpPr/>
          <p:nvPr/>
        </p:nvSpPr>
        <p:spPr>
          <a:xfrm flipH="false" flipV="false" rot="0">
            <a:off x="9656224" y="2272590"/>
            <a:ext cx="5977669" cy="3978886"/>
          </a:xfrm>
          <a:custGeom>
            <a:avLst/>
            <a:gdLst/>
            <a:ahLst/>
            <a:cxnLst/>
            <a:rect r="r" b="b" t="t" l="l"/>
            <a:pathLst>
              <a:path h="3978886" w="5977669">
                <a:moveTo>
                  <a:pt x="0" y="0"/>
                </a:moveTo>
                <a:lnTo>
                  <a:pt x="5977669" y="0"/>
                </a:lnTo>
                <a:lnTo>
                  <a:pt x="5977669" y="3978886"/>
                </a:lnTo>
                <a:lnTo>
                  <a:pt x="0" y="3978886"/>
                </a:lnTo>
                <a:lnTo>
                  <a:pt x="0" y="0"/>
                </a:lnTo>
                <a:close/>
              </a:path>
            </a:pathLst>
          </a:custGeom>
          <a:blipFill>
            <a:blip r:embed="rId2"/>
            <a:stretch>
              <a:fillRect l="0" t="0" r="0" b="0"/>
            </a:stretch>
          </a:blipFill>
        </p:spPr>
      </p:sp>
      <p:grpSp>
        <p:nvGrpSpPr>
          <p:cNvPr name="Group 6" id="6"/>
          <p:cNvGrpSpPr/>
          <p:nvPr/>
        </p:nvGrpSpPr>
        <p:grpSpPr>
          <a:xfrm rot="0">
            <a:off x="1028700" y="1096123"/>
            <a:ext cx="7579352" cy="1461457"/>
            <a:chOff x="0" y="0"/>
            <a:chExt cx="1996208" cy="384911"/>
          </a:xfrm>
        </p:grpSpPr>
        <p:sp>
          <p:nvSpPr>
            <p:cNvPr name="Freeform 7" id="7"/>
            <p:cNvSpPr/>
            <p:nvPr/>
          </p:nvSpPr>
          <p:spPr>
            <a:xfrm flipH="false" flipV="false" rot="0">
              <a:off x="0" y="0"/>
              <a:ext cx="1996208" cy="384911"/>
            </a:xfrm>
            <a:custGeom>
              <a:avLst/>
              <a:gdLst/>
              <a:ahLst/>
              <a:cxnLst/>
              <a:rect r="r" b="b" t="t" l="l"/>
              <a:pathLst>
                <a:path h="384911" w="1996208">
                  <a:moveTo>
                    <a:pt x="0" y="0"/>
                  </a:moveTo>
                  <a:lnTo>
                    <a:pt x="1996208" y="0"/>
                  </a:lnTo>
                  <a:lnTo>
                    <a:pt x="1996208" y="384911"/>
                  </a:lnTo>
                  <a:lnTo>
                    <a:pt x="0" y="384911"/>
                  </a:lnTo>
                  <a:close/>
                </a:path>
              </a:pathLst>
            </a:custGeom>
            <a:solidFill>
              <a:srgbClr val="0B143C"/>
            </a:solidFill>
          </p:spPr>
        </p:sp>
        <p:sp>
          <p:nvSpPr>
            <p:cNvPr name="TextBox 8" id="8"/>
            <p:cNvSpPr txBox="true"/>
            <p:nvPr/>
          </p:nvSpPr>
          <p:spPr>
            <a:xfrm>
              <a:off x="0" y="-38100"/>
              <a:ext cx="1996208" cy="423011"/>
            </a:xfrm>
            <a:prstGeom prst="rect">
              <a:avLst/>
            </a:prstGeom>
          </p:spPr>
          <p:txBody>
            <a:bodyPr anchor="ctr" rtlCol="false" tIns="50800" lIns="50800" bIns="50800" rIns="50800"/>
            <a:lstStyle/>
            <a:p>
              <a:pPr algn="ctr">
                <a:lnSpc>
                  <a:spcPts val="2940"/>
                </a:lnSpc>
              </a:pPr>
            </a:p>
          </p:txBody>
        </p:sp>
      </p:grpSp>
      <p:sp>
        <p:nvSpPr>
          <p:cNvPr name="Freeform 9" id="9"/>
          <p:cNvSpPr/>
          <p:nvPr/>
        </p:nvSpPr>
        <p:spPr>
          <a:xfrm flipH="false" flipV="false" rot="0">
            <a:off x="1028700" y="3931256"/>
            <a:ext cx="2579747" cy="2532460"/>
          </a:xfrm>
          <a:custGeom>
            <a:avLst/>
            <a:gdLst/>
            <a:ahLst/>
            <a:cxnLst/>
            <a:rect r="r" b="b" t="t" l="l"/>
            <a:pathLst>
              <a:path h="2532460" w="2579747">
                <a:moveTo>
                  <a:pt x="0" y="0"/>
                </a:moveTo>
                <a:lnTo>
                  <a:pt x="2579747" y="0"/>
                </a:lnTo>
                <a:lnTo>
                  <a:pt x="2579747" y="2532460"/>
                </a:lnTo>
                <a:lnTo>
                  <a:pt x="0" y="2532460"/>
                </a:lnTo>
                <a:lnTo>
                  <a:pt x="0" y="0"/>
                </a:lnTo>
                <a:close/>
              </a:path>
            </a:pathLst>
          </a:custGeom>
          <a:blipFill>
            <a:blip r:embed="rId3"/>
            <a:stretch>
              <a:fillRect l="0" t="0" r="0" b="0"/>
            </a:stretch>
          </a:blipFill>
        </p:spPr>
      </p:sp>
      <p:sp>
        <p:nvSpPr>
          <p:cNvPr name="Freeform 10" id="10"/>
          <p:cNvSpPr/>
          <p:nvPr/>
        </p:nvSpPr>
        <p:spPr>
          <a:xfrm flipH="false" flipV="false" rot="0">
            <a:off x="3290650" y="7111327"/>
            <a:ext cx="3587934" cy="1504617"/>
          </a:xfrm>
          <a:custGeom>
            <a:avLst/>
            <a:gdLst/>
            <a:ahLst/>
            <a:cxnLst/>
            <a:rect r="r" b="b" t="t" l="l"/>
            <a:pathLst>
              <a:path h="1504617" w="3587934">
                <a:moveTo>
                  <a:pt x="0" y="0"/>
                </a:moveTo>
                <a:lnTo>
                  <a:pt x="3587933" y="0"/>
                </a:lnTo>
                <a:lnTo>
                  <a:pt x="3587933" y="1504617"/>
                </a:lnTo>
                <a:lnTo>
                  <a:pt x="0" y="1504617"/>
                </a:lnTo>
                <a:lnTo>
                  <a:pt x="0" y="0"/>
                </a:lnTo>
                <a:close/>
              </a:path>
            </a:pathLst>
          </a:custGeom>
          <a:blipFill>
            <a:blip r:embed="rId4"/>
            <a:stretch>
              <a:fillRect l="0" t="0" r="0" b="0"/>
            </a:stretch>
          </a:blipFill>
        </p:spPr>
      </p:sp>
      <p:sp>
        <p:nvSpPr>
          <p:cNvPr name="Freeform 11" id="11"/>
          <p:cNvSpPr/>
          <p:nvPr/>
        </p:nvSpPr>
        <p:spPr>
          <a:xfrm flipH="false" flipV="false" rot="0">
            <a:off x="4291880" y="4386545"/>
            <a:ext cx="3896474" cy="1621882"/>
          </a:xfrm>
          <a:custGeom>
            <a:avLst/>
            <a:gdLst/>
            <a:ahLst/>
            <a:cxnLst/>
            <a:rect r="r" b="b" t="t" l="l"/>
            <a:pathLst>
              <a:path h="1621882" w="3896474">
                <a:moveTo>
                  <a:pt x="0" y="0"/>
                </a:moveTo>
                <a:lnTo>
                  <a:pt x="3896474" y="0"/>
                </a:lnTo>
                <a:lnTo>
                  <a:pt x="3896474" y="1621883"/>
                </a:lnTo>
                <a:lnTo>
                  <a:pt x="0" y="1621883"/>
                </a:lnTo>
                <a:lnTo>
                  <a:pt x="0" y="0"/>
                </a:lnTo>
                <a:close/>
              </a:path>
            </a:pathLst>
          </a:custGeom>
          <a:blipFill>
            <a:blip r:embed="rId5"/>
            <a:stretch>
              <a:fillRect l="0" t="0" r="0" b="0"/>
            </a:stretch>
          </a:blipFill>
        </p:spPr>
      </p:sp>
      <p:sp>
        <p:nvSpPr>
          <p:cNvPr name="TextBox 12" id="12"/>
          <p:cNvSpPr txBox="true"/>
          <p:nvPr/>
        </p:nvSpPr>
        <p:spPr>
          <a:xfrm rot="0">
            <a:off x="1556197" y="1319455"/>
            <a:ext cx="6632157" cy="953135"/>
          </a:xfrm>
          <a:prstGeom prst="rect">
            <a:avLst/>
          </a:prstGeom>
        </p:spPr>
        <p:txBody>
          <a:bodyPr anchor="t" rtlCol="false" tIns="0" lIns="0" bIns="0" rIns="0">
            <a:spAutoFit/>
          </a:bodyPr>
          <a:lstStyle/>
          <a:p>
            <a:pPr algn="l">
              <a:lnSpc>
                <a:spcPts val="7840"/>
              </a:lnSpc>
            </a:pPr>
            <a:r>
              <a:rPr lang="en-US" sz="5600">
                <a:solidFill>
                  <a:srgbClr val="F2F2F2"/>
                </a:solidFill>
                <a:latin typeface="League Spartan"/>
                <a:ea typeface="League Spartan"/>
                <a:cs typeface="League Spartan"/>
                <a:sym typeface="League Spartan"/>
              </a:rPr>
              <a:t>Past Performance</a:t>
            </a:r>
            <a:r>
              <a:rPr lang="en-US" sz="5600">
                <a:solidFill>
                  <a:srgbClr val="0B143C"/>
                </a:solidFill>
                <a:latin typeface="League Spartan"/>
                <a:ea typeface="League Spartan"/>
                <a:cs typeface="League Spartan"/>
                <a:sym typeface="League Spartan"/>
              </a:rPr>
              <a:t>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101605" y="5403932"/>
            <a:ext cx="674515" cy="618431"/>
            <a:chOff x="0" y="0"/>
            <a:chExt cx="177650" cy="162879"/>
          </a:xfrm>
        </p:grpSpPr>
        <p:sp>
          <p:nvSpPr>
            <p:cNvPr name="Freeform 3" id="3"/>
            <p:cNvSpPr/>
            <p:nvPr/>
          </p:nvSpPr>
          <p:spPr>
            <a:xfrm flipH="false" flipV="false" rot="0">
              <a:off x="0" y="0"/>
              <a:ext cx="177650" cy="162879"/>
            </a:xfrm>
            <a:custGeom>
              <a:avLst/>
              <a:gdLst/>
              <a:ahLst/>
              <a:cxnLst/>
              <a:rect r="r" b="b" t="t" l="l"/>
              <a:pathLst>
                <a:path h="162879" w="177650">
                  <a:moveTo>
                    <a:pt x="0" y="0"/>
                  </a:moveTo>
                  <a:lnTo>
                    <a:pt x="177650" y="0"/>
                  </a:lnTo>
                  <a:lnTo>
                    <a:pt x="177650" y="162879"/>
                  </a:lnTo>
                  <a:lnTo>
                    <a:pt x="0" y="162879"/>
                  </a:lnTo>
                  <a:close/>
                </a:path>
              </a:pathLst>
            </a:custGeom>
            <a:solidFill>
              <a:srgbClr val="0B143C"/>
            </a:solidFill>
          </p:spPr>
        </p:sp>
        <p:sp>
          <p:nvSpPr>
            <p:cNvPr name="TextBox 4" id="4"/>
            <p:cNvSpPr txBox="true"/>
            <p:nvPr/>
          </p:nvSpPr>
          <p:spPr>
            <a:xfrm>
              <a:off x="0" y="-38100"/>
              <a:ext cx="177650" cy="200979"/>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12101605" y="6427828"/>
            <a:ext cx="674515" cy="618431"/>
            <a:chOff x="0" y="0"/>
            <a:chExt cx="177650" cy="162879"/>
          </a:xfrm>
        </p:grpSpPr>
        <p:sp>
          <p:nvSpPr>
            <p:cNvPr name="Freeform 6" id="6"/>
            <p:cNvSpPr/>
            <p:nvPr/>
          </p:nvSpPr>
          <p:spPr>
            <a:xfrm flipH="false" flipV="false" rot="0">
              <a:off x="0" y="0"/>
              <a:ext cx="177650" cy="162879"/>
            </a:xfrm>
            <a:custGeom>
              <a:avLst/>
              <a:gdLst/>
              <a:ahLst/>
              <a:cxnLst/>
              <a:rect r="r" b="b" t="t" l="l"/>
              <a:pathLst>
                <a:path h="162879" w="177650">
                  <a:moveTo>
                    <a:pt x="0" y="0"/>
                  </a:moveTo>
                  <a:lnTo>
                    <a:pt x="177650" y="0"/>
                  </a:lnTo>
                  <a:lnTo>
                    <a:pt x="177650" y="162879"/>
                  </a:lnTo>
                  <a:lnTo>
                    <a:pt x="0" y="162879"/>
                  </a:lnTo>
                  <a:close/>
                </a:path>
              </a:pathLst>
            </a:custGeom>
            <a:solidFill>
              <a:srgbClr val="0B143C"/>
            </a:solidFill>
          </p:spPr>
        </p:sp>
        <p:sp>
          <p:nvSpPr>
            <p:cNvPr name="TextBox 7" id="7"/>
            <p:cNvSpPr txBox="true"/>
            <p:nvPr/>
          </p:nvSpPr>
          <p:spPr>
            <a:xfrm>
              <a:off x="0" y="-38100"/>
              <a:ext cx="177650" cy="200979"/>
            </a:xfrm>
            <a:prstGeom prst="rect">
              <a:avLst/>
            </a:prstGeom>
          </p:spPr>
          <p:txBody>
            <a:bodyPr anchor="ctr" rtlCol="false" tIns="50800" lIns="50800" bIns="50800" rIns="50800"/>
            <a:lstStyle/>
            <a:p>
              <a:pPr algn="ctr">
                <a:lnSpc>
                  <a:spcPts val="2940"/>
                </a:lnSpc>
              </a:pPr>
            </a:p>
          </p:txBody>
        </p:sp>
      </p:grpSp>
      <p:grpSp>
        <p:nvGrpSpPr>
          <p:cNvPr name="Group 8" id="8"/>
          <p:cNvGrpSpPr/>
          <p:nvPr/>
        </p:nvGrpSpPr>
        <p:grpSpPr>
          <a:xfrm rot="0">
            <a:off x="12101605" y="7451725"/>
            <a:ext cx="674515" cy="618431"/>
            <a:chOff x="0" y="0"/>
            <a:chExt cx="177650" cy="162879"/>
          </a:xfrm>
        </p:grpSpPr>
        <p:sp>
          <p:nvSpPr>
            <p:cNvPr name="Freeform 9" id="9"/>
            <p:cNvSpPr/>
            <p:nvPr/>
          </p:nvSpPr>
          <p:spPr>
            <a:xfrm flipH="false" flipV="false" rot="0">
              <a:off x="0" y="0"/>
              <a:ext cx="177650" cy="162879"/>
            </a:xfrm>
            <a:custGeom>
              <a:avLst/>
              <a:gdLst/>
              <a:ahLst/>
              <a:cxnLst/>
              <a:rect r="r" b="b" t="t" l="l"/>
              <a:pathLst>
                <a:path h="162879" w="177650">
                  <a:moveTo>
                    <a:pt x="0" y="0"/>
                  </a:moveTo>
                  <a:lnTo>
                    <a:pt x="177650" y="0"/>
                  </a:lnTo>
                  <a:lnTo>
                    <a:pt x="177650" y="162879"/>
                  </a:lnTo>
                  <a:lnTo>
                    <a:pt x="0" y="162879"/>
                  </a:lnTo>
                  <a:close/>
                </a:path>
              </a:pathLst>
            </a:custGeom>
            <a:solidFill>
              <a:srgbClr val="0B143C"/>
            </a:solidFill>
          </p:spPr>
        </p:sp>
        <p:sp>
          <p:nvSpPr>
            <p:cNvPr name="TextBox 10" id="10"/>
            <p:cNvSpPr txBox="true"/>
            <p:nvPr/>
          </p:nvSpPr>
          <p:spPr>
            <a:xfrm>
              <a:off x="0" y="-38100"/>
              <a:ext cx="177650" cy="200979"/>
            </a:xfrm>
            <a:prstGeom prst="rect">
              <a:avLst/>
            </a:prstGeom>
          </p:spPr>
          <p:txBody>
            <a:bodyPr anchor="ctr" rtlCol="false" tIns="50800" lIns="50800" bIns="50800" rIns="50800"/>
            <a:lstStyle/>
            <a:p>
              <a:pPr algn="ctr">
                <a:lnSpc>
                  <a:spcPts val="2940"/>
                </a:lnSpc>
              </a:pPr>
            </a:p>
          </p:txBody>
        </p:sp>
      </p:grpSp>
      <p:grpSp>
        <p:nvGrpSpPr>
          <p:cNvPr name="Group 11" id="11"/>
          <p:cNvGrpSpPr/>
          <p:nvPr/>
        </p:nvGrpSpPr>
        <p:grpSpPr>
          <a:xfrm rot="0">
            <a:off x="1028700" y="5283540"/>
            <a:ext cx="3253456" cy="3266741"/>
            <a:chOff x="0" y="0"/>
            <a:chExt cx="953920" cy="957815"/>
          </a:xfrm>
        </p:grpSpPr>
        <p:sp>
          <p:nvSpPr>
            <p:cNvPr name="Freeform 12" id="12"/>
            <p:cNvSpPr/>
            <p:nvPr/>
          </p:nvSpPr>
          <p:spPr>
            <a:xfrm flipH="false" flipV="false" rot="0">
              <a:off x="0" y="0"/>
              <a:ext cx="953919" cy="957815"/>
            </a:xfrm>
            <a:custGeom>
              <a:avLst/>
              <a:gdLst/>
              <a:ahLst/>
              <a:cxnLst/>
              <a:rect r="r" b="b" t="t" l="l"/>
              <a:pathLst>
                <a:path h="957815" w="953919">
                  <a:moveTo>
                    <a:pt x="11898" y="0"/>
                  </a:moveTo>
                  <a:lnTo>
                    <a:pt x="942021" y="0"/>
                  </a:lnTo>
                  <a:cubicBezTo>
                    <a:pt x="948593" y="0"/>
                    <a:pt x="953919" y="5327"/>
                    <a:pt x="953919" y="11898"/>
                  </a:cubicBezTo>
                  <a:lnTo>
                    <a:pt x="953919" y="945917"/>
                  </a:lnTo>
                  <a:cubicBezTo>
                    <a:pt x="953919" y="952488"/>
                    <a:pt x="948593" y="957815"/>
                    <a:pt x="942021" y="957815"/>
                  </a:cubicBezTo>
                  <a:lnTo>
                    <a:pt x="11898" y="957815"/>
                  </a:lnTo>
                  <a:cubicBezTo>
                    <a:pt x="5327" y="957815"/>
                    <a:pt x="0" y="952488"/>
                    <a:pt x="0" y="945917"/>
                  </a:cubicBezTo>
                  <a:lnTo>
                    <a:pt x="0" y="11898"/>
                  </a:lnTo>
                  <a:cubicBezTo>
                    <a:pt x="0" y="5327"/>
                    <a:pt x="5327" y="0"/>
                    <a:pt x="11898" y="0"/>
                  </a:cubicBezTo>
                  <a:close/>
                </a:path>
              </a:pathLst>
            </a:custGeom>
            <a:solidFill>
              <a:srgbClr val="0B143C"/>
            </a:solidFill>
          </p:spPr>
        </p:sp>
        <p:sp>
          <p:nvSpPr>
            <p:cNvPr name="TextBox 13" id="13"/>
            <p:cNvSpPr txBox="true"/>
            <p:nvPr/>
          </p:nvSpPr>
          <p:spPr>
            <a:xfrm>
              <a:off x="0" y="-38100"/>
              <a:ext cx="953920" cy="995915"/>
            </a:xfrm>
            <a:prstGeom prst="rect">
              <a:avLst/>
            </a:prstGeom>
          </p:spPr>
          <p:txBody>
            <a:bodyPr anchor="ctr" rtlCol="false" tIns="50800" lIns="50800" bIns="50800" rIns="50800"/>
            <a:lstStyle/>
            <a:p>
              <a:pPr algn="ctr">
                <a:lnSpc>
                  <a:spcPts val="2940"/>
                </a:lnSpc>
              </a:pPr>
            </a:p>
          </p:txBody>
        </p:sp>
      </p:grpSp>
      <p:grpSp>
        <p:nvGrpSpPr>
          <p:cNvPr name="Group 14" id="14"/>
          <p:cNvGrpSpPr>
            <a:grpSpLocks noChangeAspect="true"/>
          </p:cNvGrpSpPr>
          <p:nvPr/>
        </p:nvGrpSpPr>
        <p:grpSpPr>
          <a:xfrm rot="0">
            <a:off x="4563780" y="5296839"/>
            <a:ext cx="3253456" cy="3253443"/>
            <a:chOff x="0" y="0"/>
            <a:chExt cx="6350025" cy="6350000"/>
          </a:xfrm>
        </p:grpSpPr>
        <p:sp>
          <p:nvSpPr>
            <p:cNvPr name="Freeform 15" id="15"/>
            <p:cNvSpPr/>
            <p:nvPr/>
          </p:nvSpPr>
          <p:spPr>
            <a:xfrm flipH="false" flipV="false" rot="0">
              <a:off x="0" y="0"/>
              <a:ext cx="6350026" cy="6350000"/>
            </a:xfrm>
            <a:custGeom>
              <a:avLst/>
              <a:gdLst/>
              <a:ahLst/>
              <a:cxnLst/>
              <a:rect r="r" b="b" t="t" l="l"/>
              <a:pathLst>
                <a:path h="6350000" w="6350026">
                  <a:moveTo>
                    <a:pt x="0" y="0"/>
                  </a:moveTo>
                  <a:lnTo>
                    <a:pt x="6350026" y="0"/>
                  </a:lnTo>
                  <a:lnTo>
                    <a:pt x="6350026" y="6350000"/>
                  </a:lnTo>
                  <a:lnTo>
                    <a:pt x="0" y="6350000"/>
                  </a:lnTo>
                  <a:close/>
                </a:path>
              </a:pathLst>
            </a:custGeom>
            <a:blipFill>
              <a:blip r:embed="rId2"/>
              <a:stretch>
                <a:fillRect l="-24999" t="0" r="-24999" b="0"/>
              </a:stretch>
            </a:blipFill>
          </p:spPr>
        </p:sp>
      </p:grpSp>
      <p:grpSp>
        <p:nvGrpSpPr>
          <p:cNvPr name="Group 16" id="16"/>
          <p:cNvGrpSpPr>
            <a:grpSpLocks noChangeAspect="true"/>
          </p:cNvGrpSpPr>
          <p:nvPr/>
        </p:nvGrpSpPr>
        <p:grpSpPr>
          <a:xfrm rot="0">
            <a:off x="8100373" y="5283540"/>
            <a:ext cx="3253456" cy="3253443"/>
            <a:chOff x="0" y="0"/>
            <a:chExt cx="6350025" cy="6350000"/>
          </a:xfrm>
        </p:grpSpPr>
        <p:sp>
          <p:nvSpPr>
            <p:cNvPr name="Freeform 17" id="17"/>
            <p:cNvSpPr/>
            <p:nvPr/>
          </p:nvSpPr>
          <p:spPr>
            <a:xfrm flipH="false" flipV="false" rot="0">
              <a:off x="0" y="0"/>
              <a:ext cx="6350026" cy="6350000"/>
            </a:xfrm>
            <a:custGeom>
              <a:avLst/>
              <a:gdLst/>
              <a:ahLst/>
              <a:cxnLst/>
              <a:rect r="r" b="b" t="t" l="l"/>
              <a:pathLst>
                <a:path h="6350000" w="6350026">
                  <a:moveTo>
                    <a:pt x="0" y="0"/>
                  </a:moveTo>
                  <a:lnTo>
                    <a:pt x="6350026" y="0"/>
                  </a:lnTo>
                  <a:lnTo>
                    <a:pt x="6350026" y="6350000"/>
                  </a:lnTo>
                  <a:lnTo>
                    <a:pt x="0" y="6350000"/>
                  </a:lnTo>
                  <a:close/>
                </a:path>
              </a:pathLst>
            </a:custGeom>
            <a:blipFill>
              <a:blip r:embed="rId3"/>
              <a:stretch>
                <a:fillRect l="0" t="-24906" r="0" b="-24906"/>
              </a:stretch>
            </a:blipFill>
          </p:spPr>
        </p:sp>
      </p:grpSp>
      <p:grpSp>
        <p:nvGrpSpPr>
          <p:cNvPr name="Group 18" id="18"/>
          <p:cNvGrpSpPr/>
          <p:nvPr/>
        </p:nvGrpSpPr>
        <p:grpSpPr>
          <a:xfrm rot="0">
            <a:off x="1021313" y="4376425"/>
            <a:ext cx="3542467" cy="488203"/>
            <a:chOff x="0" y="0"/>
            <a:chExt cx="2948896" cy="406400"/>
          </a:xfrm>
        </p:grpSpPr>
        <p:sp>
          <p:nvSpPr>
            <p:cNvPr name="Freeform 19" id="19"/>
            <p:cNvSpPr/>
            <p:nvPr/>
          </p:nvSpPr>
          <p:spPr>
            <a:xfrm flipH="false" flipV="false" rot="0">
              <a:off x="0" y="0"/>
              <a:ext cx="2948896" cy="406400"/>
            </a:xfrm>
            <a:custGeom>
              <a:avLst/>
              <a:gdLst/>
              <a:ahLst/>
              <a:cxnLst/>
              <a:rect r="r" b="b" t="t" l="l"/>
              <a:pathLst>
                <a:path h="406400" w="2948896">
                  <a:moveTo>
                    <a:pt x="2745696" y="0"/>
                  </a:moveTo>
                  <a:cubicBezTo>
                    <a:pt x="2857920" y="0"/>
                    <a:pt x="2948896" y="90976"/>
                    <a:pt x="2948896" y="203200"/>
                  </a:cubicBezTo>
                  <a:cubicBezTo>
                    <a:pt x="2948896" y="315424"/>
                    <a:pt x="2857920" y="406400"/>
                    <a:pt x="2745696" y="406400"/>
                  </a:cubicBezTo>
                  <a:lnTo>
                    <a:pt x="203200" y="406400"/>
                  </a:lnTo>
                  <a:cubicBezTo>
                    <a:pt x="90976" y="406400"/>
                    <a:pt x="0" y="315424"/>
                    <a:pt x="0" y="203200"/>
                  </a:cubicBezTo>
                  <a:cubicBezTo>
                    <a:pt x="0" y="90976"/>
                    <a:pt x="90976" y="0"/>
                    <a:pt x="203200" y="0"/>
                  </a:cubicBezTo>
                  <a:close/>
                </a:path>
              </a:pathLst>
            </a:custGeom>
            <a:solidFill>
              <a:srgbClr val="FF6900"/>
            </a:solidFill>
          </p:spPr>
        </p:sp>
        <p:sp>
          <p:nvSpPr>
            <p:cNvPr name="TextBox 20" id="20"/>
            <p:cNvSpPr txBox="true"/>
            <p:nvPr/>
          </p:nvSpPr>
          <p:spPr>
            <a:xfrm>
              <a:off x="0" y="-38100"/>
              <a:ext cx="2948896" cy="444500"/>
            </a:xfrm>
            <a:prstGeom prst="rect">
              <a:avLst/>
            </a:prstGeom>
          </p:spPr>
          <p:txBody>
            <a:bodyPr anchor="ctr" rtlCol="false" tIns="50800" lIns="50800" bIns="50800" rIns="50800"/>
            <a:lstStyle/>
            <a:p>
              <a:pPr algn="ctr">
                <a:lnSpc>
                  <a:spcPts val="2940"/>
                </a:lnSpc>
              </a:pPr>
            </a:p>
          </p:txBody>
        </p:sp>
      </p:grpSp>
      <p:sp>
        <p:nvSpPr>
          <p:cNvPr name="Freeform 21" id="21"/>
          <p:cNvSpPr/>
          <p:nvPr/>
        </p:nvSpPr>
        <p:spPr>
          <a:xfrm flipH="false" flipV="false" rot="0">
            <a:off x="12295271" y="5516110"/>
            <a:ext cx="287182" cy="394075"/>
          </a:xfrm>
          <a:custGeom>
            <a:avLst/>
            <a:gdLst/>
            <a:ahLst/>
            <a:cxnLst/>
            <a:rect r="r" b="b" t="t" l="l"/>
            <a:pathLst>
              <a:path h="394075" w="287182">
                <a:moveTo>
                  <a:pt x="0" y="0"/>
                </a:moveTo>
                <a:lnTo>
                  <a:pt x="287182" y="0"/>
                </a:lnTo>
                <a:lnTo>
                  <a:pt x="287182" y="394075"/>
                </a:lnTo>
                <a:lnTo>
                  <a:pt x="0" y="394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12236116" y="6595642"/>
            <a:ext cx="405492" cy="311860"/>
          </a:xfrm>
          <a:custGeom>
            <a:avLst/>
            <a:gdLst/>
            <a:ahLst/>
            <a:cxnLst/>
            <a:rect r="r" b="b" t="t" l="l"/>
            <a:pathLst>
              <a:path h="311860" w="405492">
                <a:moveTo>
                  <a:pt x="0" y="0"/>
                </a:moveTo>
                <a:lnTo>
                  <a:pt x="405493" y="0"/>
                </a:lnTo>
                <a:lnTo>
                  <a:pt x="405493" y="311860"/>
                </a:lnTo>
                <a:lnTo>
                  <a:pt x="0" y="3118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12307950" y="7534743"/>
            <a:ext cx="261825" cy="452397"/>
          </a:xfrm>
          <a:custGeom>
            <a:avLst/>
            <a:gdLst/>
            <a:ahLst/>
            <a:cxnLst/>
            <a:rect r="r" b="b" t="t" l="l"/>
            <a:pathLst>
              <a:path h="452397" w="261825">
                <a:moveTo>
                  <a:pt x="0" y="0"/>
                </a:moveTo>
                <a:lnTo>
                  <a:pt x="261825" y="0"/>
                </a:lnTo>
                <a:lnTo>
                  <a:pt x="261825" y="452397"/>
                </a:lnTo>
                <a:lnTo>
                  <a:pt x="0" y="4523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0">
            <a:off x="11682724" y="1093298"/>
            <a:ext cx="5490924" cy="3660616"/>
          </a:xfrm>
          <a:custGeom>
            <a:avLst/>
            <a:gdLst/>
            <a:ahLst/>
            <a:cxnLst/>
            <a:rect r="r" b="b" t="t" l="l"/>
            <a:pathLst>
              <a:path h="3660616" w="5490924">
                <a:moveTo>
                  <a:pt x="0" y="0"/>
                </a:moveTo>
                <a:lnTo>
                  <a:pt x="5490923" y="0"/>
                </a:lnTo>
                <a:lnTo>
                  <a:pt x="5490923" y="3660616"/>
                </a:lnTo>
                <a:lnTo>
                  <a:pt x="0" y="3660616"/>
                </a:lnTo>
                <a:lnTo>
                  <a:pt x="0" y="0"/>
                </a:lnTo>
                <a:close/>
              </a:path>
            </a:pathLst>
          </a:custGeom>
          <a:blipFill>
            <a:blip r:embed="rId10"/>
            <a:stretch>
              <a:fillRect l="0" t="0" r="0" b="0"/>
            </a:stretch>
          </a:blipFill>
        </p:spPr>
      </p:sp>
      <p:sp>
        <p:nvSpPr>
          <p:cNvPr name="TextBox 25" id="25"/>
          <p:cNvSpPr txBox="true"/>
          <p:nvPr/>
        </p:nvSpPr>
        <p:spPr>
          <a:xfrm rot="0">
            <a:off x="1028700" y="1635996"/>
            <a:ext cx="9379198" cy="900430"/>
          </a:xfrm>
          <a:prstGeom prst="rect">
            <a:avLst/>
          </a:prstGeom>
        </p:spPr>
        <p:txBody>
          <a:bodyPr anchor="t" rtlCol="false" tIns="0" lIns="0" bIns="0" rIns="0">
            <a:spAutoFit/>
          </a:bodyPr>
          <a:lstStyle/>
          <a:p>
            <a:pPr algn="l">
              <a:lnSpc>
                <a:spcPts val="7280"/>
              </a:lnSpc>
            </a:pPr>
            <a:r>
              <a:rPr lang="en-US" sz="5600">
                <a:solidFill>
                  <a:srgbClr val="0B143C"/>
                </a:solidFill>
                <a:latin typeface="League Spartan"/>
                <a:ea typeface="League Spartan"/>
                <a:cs typeface="League Spartan"/>
                <a:sym typeface="League Spartan"/>
              </a:rPr>
              <a:t>Company Information</a:t>
            </a:r>
          </a:p>
        </p:txBody>
      </p:sp>
      <p:sp>
        <p:nvSpPr>
          <p:cNvPr name="TextBox 26" id="26"/>
          <p:cNvSpPr txBox="true"/>
          <p:nvPr/>
        </p:nvSpPr>
        <p:spPr>
          <a:xfrm rot="0">
            <a:off x="13045954" y="5633697"/>
            <a:ext cx="2485667" cy="356235"/>
          </a:xfrm>
          <a:prstGeom prst="rect">
            <a:avLst/>
          </a:prstGeom>
        </p:spPr>
        <p:txBody>
          <a:bodyPr anchor="t" rtlCol="false" tIns="0" lIns="0" bIns="0" rIns="0">
            <a:spAutoFit/>
          </a:bodyPr>
          <a:lstStyle/>
          <a:p>
            <a:pPr algn="l">
              <a:lnSpc>
                <a:spcPts val="2940"/>
              </a:lnSpc>
            </a:pPr>
            <a:r>
              <a:rPr lang="en-US" sz="2100">
                <a:solidFill>
                  <a:srgbClr val="0B143C"/>
                </a:solidFill>
                <a:latin typeface="Montserrat"/>
                <a:ea typeface="Montserrat"/>
                <a:cs typeface="Montserrat"/>
                <a:sym typeface="Montserrat"/>
              </a:rPr>
              <a:t>+1 888.8(AMALST)</a:t>
            </a:r>
          </a:p>
        </p:txBody>
      </p:sp>
      <p:sp>
        <p:nvSpPr>
          <p:cNvPr name="TextBox 27" id="27"/>
          <p:cNvSpPr txBox="true"/>
          <p:nvPr/>
        </p:nvSpPr>
        <p:spPr>
          <a:xfrm rot="0">
            <a:off x="13045954" y="6690025"/>
            <a:ext cx="3579181" cy="356235"/>
          </a:xfrm>
          <a:prstGeom prst="rect">
            <a:avLst/>
          </a:prstGeom>
        </p:spPr>
        <p:txBody>
          <a:bodyPr anchor="t" rtlCol="false" tIns="0" lIns="0" bIns="0" rIns="0">
            <a:spAutoFit/>
          </a:bodyPr>
          <a:lstStyle/>
          <a:p>
            <a:pPr algn="l">
              <a:lnSpc>
                <a:spcPts val="2940"/>
              </a:lnSpc>
            </a:pPr>
            <a:r>
              <a:rPr lang="en-US" sz="2100">
                <a:solidFill>
                  <a:srgbClr val="0B143C"/>
                </a:solidFill>
                <a:latin typeface="Montserrat"/>
                <a:ea typeface="Montserrat"/>
                <a:cs typeface="Montserrat"/>
                <a:sym typeface="Montserrat"/>
              </a:rPr>
              <a:t>info@amalst.com</a:t>
            </a:r>
          </a:p>
        </p:txBody>
      </p:sp>
      <p:sp>
        <p:nvSpPr>
          <p:cNvPr name="TextBox 28" id="28"/>
          <p:cNvSpPr txBox="true"/>
          <p:nvPr/>
        </p:nvSpPr>
        <p:spPr>
          <a:xfrm rot="0">
            <a:off x="13045954" y="7713922"/>
            <a:ext cx="3833572" cy="727710"/>
          </a:xfrm>
          <a:prstGeom prst="rect">
            <a:avLst/>
          </a:prstGeom>
        </p:spPr>
        <p:txBody>
          <a:bodyPr anchor="t" rtlCol="false" tIns="0" lIns="0" bIns="0" rIns="0">
            <a:spAutoFit/>
          </a:bodyPr>
          <a:lstStyle/>
          <a:p>
            <a:pPr algn="l">
              <a:lnSpc>
                <a:spcPts val="2940"/>
              </a:lnSpc>
            </a:pPr>
            <a:r>
              <a:rPr lang="en-US" sz="2100">
                <a:solidFill>
                  <a:srgbClr val="0B143C"/>
                </a:solidFill>
                <a:latin typeface="Montserrat"/>
                <a:ea typeface="Montserrat"/>
                <a:cs typeface="Montserrat"/>
                <a:sym typeface="Montserrat"/>
              </a:rPr>
              <a:t>4555 Mansell Rd. Ste 300-11A Alpharetta, GA. 30022</a:t>
            </a:r>
          </a:p>
        </p:txBody>
      </p:sp>
      <p:sp>
        <p:nvSpPr>
          <p:cNvPr name="TextBox 29" id="29"/>
          <p:cNvSpPr txBox="true"/>
          <p:nvPr/>
        </p:nvSpPr>
        <p:spPr>
          <a:xfrm rot="0">
            <a:off x="1028700" y="2888851"/>
            <a:ext cx="7949064" cy="1099185"/>
          </a:xfrm>
          <a:prstGeom prst="rect">
            <a:avLst/>
          </a:prstGeom>
        </p:spPr>
        <p:txBody>
          <a:bodyPr anchor="t" rtlCol="false" tIns="0" lIns="0" bIns="0" rIns="0">
            <a:spAutoFit/>
          </a:bodyPr>
          <a:lstStyle/>
          <a:p>
            <a:pPr algn="l">
              <a:lnSpc>
                <a:spcPts val="2940"/>
              </a:lnSpc>
            </a:pPr>
            <a:r>
              <a:rPr lang="en-US" sz="2100">
                <a:solidFill>
                  <a:srgbClr val="0B143C"/>
                </a:solidFill>
                <a:latin typeface="Montserrat"/>
                <a:ea typeface="Montserrat"/>
                <a:cs typeface="Montserrat"/>
                <a:sym typeface="Montserrat"/>
              </a:rPr>
              <a:t>Amalst customer care specialist are ready to assist you. Let us know your needs. For support, information or questions choose from the following options.</a:t>
            </a:r>
          </a:p>
        </p:txBody>
      </p:sp>
      <p:sp>
        <p:nvSpPr>
          <p:cNvPr name="TextBox 30" id="30"/>
          <p:cNvSpPr txBox="true"/>
          <p:nvPr/>
        </p:nvSpPr>
        <p:spPr>
          <a:xfrm rot="0">
            <a:off x="1297508" y="4489421"/>
            <a:ext cx="3052407" cy="264160"/>
          </a:xfrm>
          <a:prstGeom prst="rect">
            <a:avLst/>
          </a:prstGeom>
        </p:spPr>
        <p:txBody>
          <a:bodyPr anchor="t" rtlCol="false" tIns="0" lIns="0" bIns="0" rIns="0">
            <a:spAutoFit/>
          </a:bodyPr>
          <a:lstStyle/>
          <a:p>
            <a:pPr algn="ctr">
              <a:lnSpc>
                <a:spcPts val="2239"/>
              </a:lnSpc>
            </a:pPr>
            <a:r>
              <a:rPr lang="en-US" sz="1599">
                <a:solidFill>
                  <a:srgbClr val="FFFFFF"/>
                </a:solidFill>
                <a:latin typeface="Montserrat"/>
                <a:ea typeface="Montserrat"/>
                <a:cs typeface="Montserrat"/>
                <a:sym typeface="Montserrat"/>
              </a:rPr>
              <a:t>www.amalst.com</a:t>
            </a:r>
          </a:p>
        </p:txBody>
      </p:sp>
      <p:sp>
        <p:nvSpPr>
          <p:cNvPr name="TextBox 31" id="31"/>
          <p:cNvSpPr txBox="true"/>
          <p:nvPr/>
        </p:nvSpPr>
        <p:spPr>
          <a:xfrm rot="0">
            <a:off x="1492632" y="5851675"/>
            <a:ext cx="2662160" cy="1842135"/>
          </a:xfrm>
          <a:prstGeom prst="rect">
            <a:avLst/>
          </a:prstGeom>
        </p:spPr>
        <p:txBody>
          <a:bodyPr anchor="t" rtlCol="false" tIns="0" lIns="0" bIns="0" rIns="0">
            <a:spAutoFit/>
          </a:bodyPr>
          <a:lstStyle/>
          <a:p>
            <a:pPr algn="l">
              <a:lnSpc>
                <a:spcPts val="2940"/>
              </a:lnSpc>
            </a:pPr>
            <a:r>
              <a:rPr lang="en-US" sz="2100">
                <a:solidFill>
                  <a:srgbClr val="FFFFFF"/>
                </a:solidFill>
                <a:latin typeface="Montserrat"/>
                <a:ea typeface="Montserrat"/>
                <a:cs typeface="Montserrat"/>
                <a:sym typeface="Montserrat"/>
              </a:rPr>
              <a:t>Thank you for exploring our offerings. Contact us today to learn more.</a:t>
            </a:r>
          </a:p>
        </p:txBody>
      </p:sp>
      <p:sp>
        <p:nvSpPr>
          <p:cNvPr name="TextBox 32" id="32"/>
          <p:cNvSpPr txBox="true"/>
          <p:nvPr/>
        </p:nvSpPr>
        <p:spPr>
          <a:xfrm rot="0">
            <a:off x="13045954" y="5258739"/>
            <a:ext cx="2764464" cy="356235"/>
          </a:xfrm>
          <a:prstGeom prst="rect">
            <a:avLst/>
          </a:prstGeom>
        </p:spPr>
        <p:txBody>
          <a:bodyPr anchor="t" rtlCol="false" tIns="0" lIns="0" bIns="0" rIns="0">
            <a:spAutoFit/>
          </a:bodyPr>
          <a:lstStyle/>
          <a:p>
            <a:pPr algn="l">
              <a:lnSpc>
                <a:spcPts val="2940"/>
              </a:lnSpc>
            </a:pPr>
            <a:r>
              <a:rPr lang="en-US" sz="2100" b="true">
                <a:solidFill>
                  <a:srgbClr val="0B143C"/>
                </a:solidFill>
                <a:latin typeface="Montserrat Medium"/>
                <a:ea typeface="Montserrat Medium"/>
                <a:cs typeface="Montserrat Medium"/>
                <a:sym typeface="Montserrat Medium"/>
              </a:rPr>
              <a:t>Phone Number</a:t>
            </a:r>
          </a:p>
        </p:txBody>
      </p:sp>
      <p:sp>
        <p:nvSpPr>
          <p:cNvPr name="TextBox 33" id="33"/>
          <p:cNvSpPr txBox="true"/>
          <p:nvPr/>
        </p:nvSpPr>
        <p:spPr>
          <a:xfrm rot="0">
            <a:off x="13045954" y="6371890"/>
            <a:ext cx="1686467" cy="356235"/>
          </a:xfrm>
          <a:prstGeom prst="rect">
            <a:avLst/>
          </a:prstGeom>
        </p:spPr>
        <p:txBody>
          <a:bodyPr anchor="t" rtlCol="false" tIns="0" lIns="0" bIns="0" rIns="0">
            <a:spAutoFit/>
          </a:bodyPr>
          <a:lstStyle/>
          <a:p>
            <a:pPr algn="l">
              <a:lnSpc>
                <a:spcPts val="2940"/>
              </a:lnSpc>
            </a:pPr>
            <a:r>
              <a:rPr lang="en-US" sz="2100" b="true">
                <a:solidFill>
                  <a:srgbClr val="0B143C"/>
                </a:solidFill>
                <a:latin typeface="Montserrat Medium"/>
                <a:ea typeface="Montserrat Medium"/>
                <a:cs typeface="Montserrat Medium"/>
                <a:sym typeface="Montserrat Medium"/>
              </a:rPr>
              <a:t>Email</a:t>
            </a:r>
          </a:p>
        </p:txBody>
      </p:sp>
      <p:sp>
        <p:nvSpPr>
          <p:cNvPr name="TextBox 34" id="34"/>
          <p:cNvSpPr txBox="true"/>
          <p:nvPr/>
        </p:nvSpPr>
        <p:spPr>
          <a:xfrm rot="0">
            <a:off x="13045954" y="7337575"/>
            <a:ext cx="1686467" cy="356235"/>
          </a:xfrm>
          <a:prstGeom prst="rect">
            <a:avLst/>
          </a:prstGeom>
        </p:spPr>
        <p:txBody>
          <a:bodyPr anchor="t" rtlCol="false" tIns="0" lIns="0" bIns="0" rIns="0">
            <a:spAutoFit/>
          </a:bodyPr>
          <a:lstStyle/>
          <a:p>
            <a:pPr algn="l">
              <a:lnSpc>
                <a:spcPts val="2940"/>
              </a:lnSpc>
            </a:pPr>
            <a:r>
              <a:rPr lang="en-US" sz="2100" b="true">
                <a:solidFill>
                  <a:srgbClr val="0B143C"/>
                </a:solidFill>
                <a:latin typeface="Montserrat Medium"/>
                <a:ea typeface="Montserrat Medium"/>
                <a:cs typeface="Montserrat Medium"/>
                <a:sym typeface="Montserrat Medium"/>
              </a:rPr>
              <a:t>Address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0" y="6603581"/>
            <a:ext cx="18288000" cy="3683419"/>
            <a:chOff x="0" y="0"/>
            <a:chExt cx="4816593" cy="970118"/>
          </a:xfrm>
        </p:grpSpPr>
        <p:sp>
          <p:nvSpPr>
            <p:cNvPr name="Freeform 3" id="3"/>
            <p:cNvSpPr/>
            <p:nvPr/>
          </p:nvSpPr>
          <p:spPr>
            <a:xfrm flipH="false" flipV="false" rot="0">
              <a:off x="0" y="0"/>
              <a:ext cx="4816592" cy="970118"/>
            </a:xfrm>
            <a:custGeom>
              <a:avLst/>
              <a:gdLst/>
              <a:ahLst/>
              <a:cxnLst/>
              <a:rect r="r" b="b" t="t" l="l"/>
              <a:pathLst>
                <a:path h="970118" w="4816592">
                  <a:moveTo>
                    <a:pt x="0" y="0"/>
                  </a:moveTo>
                  <a:lnTo>
                    <a:pt x="4816592" y="0"/>
                  </a:lnTo>
                  <a:lnTo>
                    <a:pt x="4816592" y="970118"/>
                  </a:lnTo>
                  <a:lnTo>
                    <a:pt x="0" y="970118"/>
                  </a:lnTo>
                  <a:close/>
                </a:path>
              </a:pathLst>
            </a:custGeom>
            <a:solidFill>
              <a:srgbClr val="0B143C"/>
            </a:solidFill>
          </p:spPr>
        </p:sp>
        <p:sp>
          <p:nvSpPr>
            <p:cNvPr name="TextBox 4" id="4"/>
            <p:cNvSpPr txBox="true"/>
            <p:nvPr/>
          </p:nvSpPr>
          <p:spPr>
            <a:xfrm>
              <a:off x="0" y="-28575"/>
              <a:ext cx="4816593" cy="998693"/>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355636" y="8207551"/>
            <a:ext cx="3486574" cy="396808"/>
            <a:chOff x="0" y="0"/>
            <a:chExt cx="2948896" cy="335614"/>
          </a:xfrm>
        </p:grpSpPr>
        <p:sp>
          <p:nvSpPr>
            <p:cNvPr name="Freeform 6" id="6"/>
            <p:cNvSpPr/>
            <p:nvPr/>
          </p:nvSpPr>
          <p:spPr>
            <a:xfrm flipH="false" flipV="false" rot="0">
              <a:off x="0" y="0"/>
              <a:ext cx="2948896" cy="335614"/>
            </a:xfrm>
            <a:custGeom>
              <a:avLst/>
              <a:gdLst/>
              <a:ahLst/>
              <a:cxnLst/>
              <a:rect r="r" b="b" t="t" l="l"/>
              <a:pathLst>
                <a:path h="335614" w="2948896">
                  <a:moveTo>
                    <a:pt x="2745696" y="0"/>
                  </a:moveTo>
                  <a:cubicBezTo>
                    <a:pt x="2857920" y="0"/>
                    <a:pt x="2948896" y="75130"/>
                    <a:pt x="2948896" y="167807"/>
                  </a:cubicBezTo>
                  <a:cubicBezTo>
                    <a:pt x="2948896" y="260485"/>
                    <a:pt x="2857920" y="335614"/>
                    <a:pt x="2745696" y="335614"/>
                  </a:cubicBezTo>
                  <a:lnTo>
                    <a:pt x="203200" y="335614"/>
                  </a:lnTo>
                  <a:cubicBezTo>
                    <a:pt x="90976" y="335614"/>
                    <a:pt x="0" y="260485"/>
                    <a:pt x="0" y="167807"/>
                  </a:cubicBezTo>
                  <a:cubicBezTo>
                    <a:pt x="0" y="75130"/>
                    <a:pt x="90976" y="0"/>
                    <a:pt x="203200" y="0"/>
                  </a:cubicBezTo>
                  <a:close/>
                </a:path>
              </a:pathLst>
            </a:custGeom>
            <a:solidFill>
              <a:srgbClr val="FF6900"/>
            </a:solidFill>
          </p:spPr>
        </p:sp>
        <p:sp>
          <p:nvSpPr>
            <p:cNvPr name="TextBox 7" id="7"/>
            <p:cNvSpPr txBox="true"/>
            <p:nvPr/>
          </p:nvSpPr>
          <p:spPr>
            <a:xfrm>
              <a:off x="0" y="-38100"/>
              <a:ext cx="2948896" cy="373714"/>
            </a:xfrm>
            <a:prstGeom prst="rect">
              <a:avLst/>
            </a:prstGeom>
          </p:spPr>
          <p:txBody>
            <a:bodyPr anchor="ctr" rtlCol="false" tIns="50800" lIns="50800" bIns="50800" rIns="50800"/>
            <a:lstStyle/>
            <a:p>
              <a:pPr algn="ctr">
                <a:lnSpc>
                  <a:spcPts val="2940"/>
                </a:lnSpc>
              </a:pPr>
            </a:p>
          </p:txBody>
        </p:sp>
      </p:grpSp>
      <p:sp>
        <p:nvSpPr>
          <p:cNvPr name="Freeform 8" id="8"/>
          <p:cNvSpPr/>
          <p:nvPr/>
        </p:nvSpPr>
        <p:spPr>
          <a:xfrm flipH="false" flipV="false" rot="0">
            <a:off x="9600507" y="1028700"/>
            <a:ext cx="7658793" cy="4767599"/>
          </a:xfrm>
          <a:custGeom>
            <a:avLst/>
            <a:gdLst/>
            <a:ahLst/>
            <a:cxnLst/>
            <a:rect r="r" b="b" t="t" l="l"/>
            <a:pathLst>
              <a:path h="4767599" w="7658793">
                <a:moveTo>
                  <a:pt x="0" y="0"/>
                </a:moveTo>
                <a:lnTo>
                  <a:pt x="7658793" y="0"/>
                </a:lnTo>
                <a:lnTo>
                  <a:pt x="7658793" y="4767599"/>
                </a:lnTo>
                <a:lnTo>
                  <a:pt x="0" y="4767599"/>
                </a:lnTo>
                <a:lnTo>
                  <a:pt x="0" y="0"/>
                </a:lnTo>
                <a:close/>
              </a:path>
            </a:pathLst>
          </a:custGeom>
          <a:blipFill>
            <a:blip r:embed="rId2"/>
            <a:stretch>
              <a:fillRect l="0" t="-3547" r="0" b="-3547"/>
            </a:stretch>
          </a:blipFill>
        </p:spPr>
      </p:sp>
      <p:sp>
        <p:nvSpPr>
          <p:cNvPr name="TextBox 9" id="9"/>
          <p:cNvSpPr txBox="true"/>
          <p:nvPr/>
        </p:nvSpPr>
        <p:spPr>
          <a:xfrm rot="0">
            <a:off x="1028700" y="2156799"/>
            <a:ext cx="9553396" cy="2986701"/>
          </a:xfrm>
          <a:prstGeom prst="rect">
            <a:avLst/>
          </a:prstGeom>
        </p:spPr>
        <p:txBody>
          <a:bodyPr anchor="t" rtlCol="false" tIns="0" lIns="0" bIns="0" rIns="0">
            <a:spAutoFit/>
          </a:bodyPr>
          <a:lstStyle/>
          <a:p>
            <a:pPr algn="ctr">
              <a:lnSpc>
                <a:spcPts val="24378"/>
              </a:lnSpc>
              <a:spcBef>
                <a:spcPct val="0"/>
              </a:spcBef>
            </a:pPr>
            <a:r>
              <a:rPr lang="en-US" sz="17413">
                <a:solidFill>
                  <a:srgbClr val="0B143C"/>
                </a:solidFill>
                <a:latin typeface="Montserrat"/>
                <a:ea typeface="Montserrat"/>
                <a:cs typeface="Montserrat"/>
                <a:sym typeface="Montserrat"/>
              </a:rPr>
              <a:t>Q &amp; A</a:t>
            </a:r>
          </a:p>
        </p:txBody>
      </p:sp>
      <p:sp>
        <p:nvSpPr>
          <p:cNvPr name="TextBox 10" id="10"/>
          <p:cNvSpPr txBox="true"/>
          <p:nvPr/>
        </p:nvSpPr>
        <p:spPr>
          <a:xfrm rot="0">
            <a:off x="4625652" y="8235546"/>
            <a:ext cx="2946542" cy="302717"/>
          </a:xfrm>
          <a:prstGeom prst="rect">
            <a:avLst/>
          </a:prstGeom>
        </p:spPr>
        <p:txBody>
          <a:bodyPr anchor="t" rtlCol="false" tIns="0" lIns="0" bIns="0" rIns="0">
            <a:spAutoFit/>
          </a:bodyPr>
          <a:lstStyle/>
          <a:p>
            <a:pPr algn="ctr">
              <a:lnSpc>
                <a:spcPts val="2445"/>
              </a:lnSpc>
              <a:spcBef>
                <a:spcPct val="0"/>
              </a:spcBef>
            </a:pPr>
            <a:r>
              <a:rPr lang="en-US" sz="1746">
                <a:solidFill>
                  <a:srgbClr val="FFFFFF"/>
                </a:solidFill>
                <a:latin typeface="Montserrat"/>
                <a:ea typeface="Montserrat"/>
                <a:cs typeface="Montserrat"/>
                <a:sym typeface="Montserrat"/>
              </a:rPr>
              <a:t>amalst.com</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162160" y="-995886"/>
            <a:ext cx="22111942" cy="3759122"/>
            <a:chOff x="0" y="0"/>
            <a:chExt cx="5823721" cy="990057"/>
          </a:xfrm>
        </p:grpSpPr>
        <p:sp>
          <p:nvSpPr>
            <p:cNvPr name="Freeform 3" id="3"/>
            <p:cNvSpPr/>
            <p:nvPr/>
          </p:nvSpPr>
          <p:spPr>
            <a:xfrm flipH="false" flipV="false" rot="0">
              <a:off x="0" y="0"/>
              <a:ext cx="5823721" cy="990057"/>
            </a:xfrm>
            <a:custGeom>
              <a:avLst/>
              <a:gdLst/>
              <a:ahLst/>
              <a:cxnLst/>
              <a:rect r="r" b="b" t="t" l="l"/>
              <a:pathLst>
                <a:path h="990057" w="5823721">
                  <a:moveTo>
                    <a:pt x="0" y="0"/>
                  </a:moveTo>
                  <a:lnTo>
                    <a:pt x="5823721" y="0"/>
                  </a:lnTo>
                  <a:lnTo>
                    <a:pt x="5823721" y="990057"/>
                  </a:lnTo>
                  <a:lnTo>
                    <a:pt x="0" y="990057"/>
                  </a:lnTo>
                  <a:close/>
                </a:path>
              </a:pathLst>
            </a:custGeom>
            <a:solidFill>
              <a:srgbClr val="0B143C"/>
            </a:solidFill>
          </p:spPr>
        </p:sp>
        <p:sp>
          <p:nvSpPr>
            <p:cNvPr name="TextBox 4" id="4"/>
            <p:cNvSpPr txBox="true"/>
            <p:nvPr/>
          </p:nvSpPr>
          <p:spPr>
            <a:xfrm>
              <a:off x="0" y="-38100"/>
              <a:ext cx="5823721" cy="1028157"/>
            </a:xfrm>
            <a:prstGeom prst="rect">
              <a:avLst/>
            </a:prstGeom>
          </p:spPr>
          <p:txBody>
            <a:bodyPr anchor="ctr" rtlCol="false" tIns="50800" lIns="50800" bIns="50800" rIns="50800"/>
            <a:lstStyle/>
            <a:p>
              <a:pPr algn="ctr">
                <a:lnSpc>
                  <a:spcPts val="2940"/>
                </a:lnSpc>
              </a:pPr>
            </a:p>
          </p:txBody>
        </p:sp>
      </p:grpSp>
      <p:sp>
        <p:nvSpPr>
          <p:cNvPr name="TextBox 5" id="5"/>
          <p:cNvSpPr txBox="true"/>
          <p:nvPr/>
        </p:nvSpPr>
        <p:spPr>
          <a:xfrm rot="0">
            <a:off x="5696738" y="1267176"/>
            <a:ext cx="6894524" cy="953135"/>
          </a:xfrm>
          <a:prstGeom prst="rect">
            <a:avLst/>
          </a:prstGeom>
        </p:spPr>
        <p:txBody>
          <a:bodyPr anchor="t" rtlCol="false" tIns="0" lIns="0" bIns="0" rIns="0">
            <a:spAutoFit/>
          </a:bodyPr>
          <a:lstStyle/>
          <a:p>
            <a:pPr algn="ctr">
              <a:lnSpc>
                <a:spcPts val="7840"/>
              </a:lnSpc>
            </a:pPr>
            <a:r>
              <a:rPr lang="en-US" sz="5600">
                <a:solidFill>
                  <a:srgbClr val="FFFFFF"/>
                </a:solidFill>
                <a:latin typeface="League Spartan"/>
                <a:ea typeface="League Spartan"/>
                <a:cs typeface="League Spartan"/>
                <a:sym typeface="League Spartan"/>
              </a:rPr>
              <a:t>Table Of Content</a:t>
            </a:r>
          </a:p>
        </p:txBody>
      </p:sp>
      <p:sp>
        <p:nvSpPr>
          <p:cNvPr name="TextBox 6" id="6"/>
          <p:cNvSpPr txBox="true"/>
          <p:nvPr/>
        </p:nvSpPr>
        <p:spPr>
          <a:xfrm rot="0">
            <a:off x="2620797" y="3886357"/>
            <a:ext cx="4561396" cy="405765"/>
          </a:xfrm>
          <a:prstGeom prst="rect">
            <a:avLst/>
          </a:prstGeom>
        </p:spPr>
        <p:txBody>
          <a:bodyPr anchor="t" rtlCol="false" tIns="0" lIns="0" bIns="0" rIns="0">
            <a:spAutoFit/>
          </a:bodyPr>
          <a:lstStyle/>
          <a:p>
            <a:pPr algn="l">
              <a:lnSpc>
                <a:spcPts val="3359"/>
              </a:lnSpc>
            </a:pPr>
            <a:r>
              <a:rPr lang="en-US" sz="2400" b="true">
                <a:solidFill>
                  <a:srgbClr val="293B63"/>
                </a:solidFill>
                <a:latin typeface="League Spartan"/>
                <a:ea typeface="League Spartan"/>
                <a:cs typeface="League Spartan"/>
                <a:sym typeface="League Spartan"/>
              </a:rPr>
              <a:t>Welcome To Our Company</a:t>
            </a:r>
          </a:p>
        </p:txBody>
      </p:sp>
      <p:sp>
        <p:nvSpPr>
          <p:cNvPr name="TextBox 7" id="7"/>
          <p:cNvSpPr txBox="true"/>
          <p:nvPr/>
        </p:nvSpPr>
        <p:spPr>
          <a:xfrm rot="0">
            <a:off x="11027096" y="3886357"/>
            <a:ext cx="4561396" cy="405765"/>
          </a:xfrm>
          <a:prstGeom prst="rect">
            <a:avLst/>
          </a:prstGeom>
        </p:spPr>
        <p:txBody>
          <a:bodyPr anchor="t" rtlCol="false" tIns="0" lIns="0" bIns="0" rIns="0">
            <a:spAutoFit/>
          </a:bodyPr>
          <a:lstStyle/>
          <a:p>
            <a:pPr algn="l">
              <a:lnSpc>
                <a:spcPts val="3359"/>
              </a:lnSpc>
            </a:pPr>
            <a:r>
              <a:rPr lang="en-US" sz="2400" b="true">
                <a:solidFill>
                  <a:srgbClr val="293B63"/>
                </a:solidFill>
                <a:latin typeface="League Spartan"/>
                <a:ea typeface="League Spartan"/>
                <a:cs typeface="League Spartan"/>
                <a:sym typeface="League Spartan"/>
              </a:rPr>
              <a:t>Our Products &amp; Services</a:t>
            </a:r>
          </a:p>
        </p:txBody>
      </p:sp>
      <p:sp>
        <p:nvSpPr>
          <p:cNvPr name="TextBox 8" id="8"/>
          <p:cNvSpPr txBox="true"/>
          <p:nvPr/>
        </p:nvSpPr>
        <p:spPr>
          <a:xfrm rot="0">
            <a:off x="2620797" y="5316456"/>
            <a:ext cx="3882559"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Corporate Overview</a:t>
            </a:r>
          </a:p>
        </p:txBody>
      </p:sp>
      <p:sp>
        <p:nvSpPr>
          <p:cNvPr name="TextBox 9" id="9"/>
          <p:cNvSpPr txBox="true"/>
          <p:nvPr/>
        </p:nvSpPr>
        <p:spPr>
          <a:xfrm rot="0">
            <a:off x="2620797" y="6903197"/>
            <a:ext cx="4561396"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Differentiators</a:t>
            </a:r>
          </a:p>
        </p:txBody>
      </p:sp>
      <p:sp>
        <p:nvSpPr>
          <p:cNvPr name="TextBox 10" id="10"/>
          <p:cNvSpPr txBox="true"/>
          <p:nvPr/>
        </p:nvSpPr>
        <p:spPr>
          <a:xfrm rot="0">
            <a:off x="11027096" y="5242161"/>
            <a:ext cx="4561396"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Core Competencies</a:t>
            </a:r>
          </a:p>
        </p:txBody>
      </p:sp>
      <p:sp>
        <p:nvSpPr>
          <p:cNvPr name="TextBox 11" id="11"/>
          <p:cNvSpPr txBox="true"/>
          <p:nvPr/>
        </p:nvSpPr>
        <p:spPr>
          <a:xfrm rot="0">
            <a:off x="11209026" y="6903197"/>
            <a:ext cx="4561396"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Past Performance</a:t>
            </a:r>
          </a:p>
        </p:txBody>
      </p:sp>
      <p:sp>
        <p:nvSpPr>
          <p:cNvPr name="TextBox 12" id="12"/>
          <p:cNvSpPr txBox="true"/>
          <p:nvPr/>
        </p:nvSpPr>
        <p:spPr>
          <a:xfrm rot="0">
            <a:off x="2620797" y="4355107"/>
            <a:ext cx="5027847" cy="306705"/>
          </a:xfrm>
          <a:prstGeom prst="rect">
            <a:avLst/>
          </a:prstGeom>
        </p:spPr>
        <p:txBody>
          <a:bodyPr anchor="t" rtlCol="false" tIns="0" lIns="0" bIns="0" rIns="0">
            <a:spAutoFit/>
          </a:bodyPr>
          <a:lstStyle/>
          <a:p>
            <a:pPr algn="l">
              <a:lnSpc>
                <a:spcPts val="2520"/>
              </a:lnSpc>
            </a:pPr>
            <a:r>
              <a:rPr lang="en-US" sz="1800">
                <a:solidFill>
                  <a:srgbClr val="293B63"/>
                </a:solidFill>
                <a:latin typeface="Montserrat"/>
                <a:ea typeface="Montserrat"/>
                <a:cs typeface="Montserrat"/>
                <a:sym typeface="Montserrat"/>
              </a:rPr>
              <a:t>Who We Are</a:t>
            </a:r>
          </a:p>
        </p:txBody>
      </p:sp>
      <p:sp>
        <p:nvSpPr>
          <p:cNvPr name="TextBox 13" id="13"/>
          <p:cNvSpPr txBox="true"/>
          <p:nvPr/>
        </p:nvSpPr>
        <p:spPr>
          <a:xfrm rot="0">
            <a:off x="11027096" y="5609826"/>
            <a:ext cx="5027847" cy="306705"/>
          </a:xfrm>
          <a:prstGeom prst="rect">
            <a:avLst/>
          </a:prstGeom>
        </p:spPr>
        <p:txBody>
          <a:bodyPr anchor="t" rtlCol="false" tIns="0" lIns="0" bIns="0" rIns="0">
            <a:spAutoFit/>
          </a:bodyPr>
          <a:lstStyle/>
          <a:p>
            <a:pPr algn="l">
              <a:lnSpc>
                <a:spcPts val="2520"/>
              </a:lnSpc>
            </a:pPr>
            <a:r>
              <a:rPr lang="en-US" sz="1800">
                <a:solidFill>
                  <a:srgbClr val="293B63"/>
                </a:solidFill>
                <a:latin typeface="Montserrat"/>
                <a:ea typeface="Montserrat"/>
                <a:cs typeface="Montserrat"/>
                <a:sym typeface="Montserrat"/>
              </a:rPr>
              <a:t>Our Offerings</a:t>
            </a:r>
          </a:p>
        </p:txBody>
      </p:sp>
      <p:sp>
        <p:nvSpPr>
          <p:cNvPr name="TextBox 14" id="14"/>
          <p:cNvSpPr txBox="true"/>
          <p:nvPr/>
        </p:nvSpPr>
        <p:spPr>
          <a:xfrm rot="0">
            <a:off x="11027096" y="4355107"/>
            <a:ext cx="5027847" cy="306705"/>
          </a:xfrm>
          <a:prstGeom prst="rect">
            <a:avLst/>
          </a:prstGeom>
        </p:spPr>
        <p:txBody>
          <a:bodyPr anchor="t" rtlCol="false" tIns="0" lIns="0" bIns="0" rIns="0">
            <a:spAutoFit/>
          </a:bodyPr>
          <a:lstStyle/>
          <a:p>
            <a:pPr algn="l">
              <a:lnSpc>
                <a:spcPts val="2520"/>
              </a:lnSpc>
            </a:pPr>
            <a:r>
              <a:rPr lang="en-US" sz="1800">
                <a:solidFill>
                  <a:srgbClr val="293B63"/>
                </a:solidFill>
                <a:latin typeface="Montserrat"/>
                <a:ea typeface="Montserrat"/>
                <a:cs typeface="Montserrat"/>
                <a:sym typeface="Montserrat"/>
              </a:rPr>
              <a:t>What We Do</a:t>
            </a:r>
          </a:p>
        </p:txBody>
      </p:sp>
      <p:sp>
        <p:nvSpPr>
          <p:cNvPr name="TextBox 15" id="15"/>
          <p:cNvSpPr txBox="true"/>
          <p:nvPr/>
        </p:nvSpPr>
        <p:spPr>
          <a:xfrm rot="0">
            <a:off x="1744321" y="3886357"/>
            <a:ext cx="781226"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01</a:t>
            </a:r>
          </a:p>
        </p:txBody>
      </p:sp>
      <p:sp>
        <p:nvSpPr>
          <p:cNvPr name="TextBox 16" id="16"/>
          <p:cNvSpPr txBox="true"/>
          <p:nvPr/>
        </p:nvSpPr>
        <p:spPr>
          <a:xfrm rot="0">
            <a:off x="1744321" y="5316456"/>
            <a:ext cx="781226"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02</a:t>
            </a:r>
          </a:p>
        </p:txBody>
      </p:sp>
      <p:sp>
        <p:nvSpPr>
          <p:cNvPr name="TextBox 17" id="17"/>
          <p:cNvSpPr txBox="true"/>
          <p:nvPr/>
        </p:nvSpPr>
        <p:spPr>
          <a:xfrm rot="0">
            <a:off x="1744321" y="6903197"/>
            <a:ext cx="781226"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03</a:t>
            </a:r>
          </a:p>
        </p:txBody>
      </p:sp>
      <p:sp>
        <p:nvSpPr>
          <p:cNvPr name="TextBox 18" id="18"/>
          <p:cNvSpPr txBox="true"/>
          <p:nvPr/>
        </p:nvSpPr>
        <p:spPr>
          <a:xfrm rot="0">
            <a:off x="10245870" y="3886357"/>
            <a:ext cx="781226"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05</a:t>
            </a:r>
          </a:p>
        </p:txBody>
      </p:sp>
      <p:sp>
        <p:nvSpPr>
          <p:cNvPr name="TextBox 19" id="19"/>
          <p:cNvSpPr txBox="true"/>
          <p:nvPr/>
        </p:nvSpPr>
        <p:spPr>
          <a:xfrm rot="0">
            <a:off x="2620797" y="7351002"/>
            <a:ext cx="5027847" cy="306705"/>
          </a:xfrm>
          <a:prstGeom prst="rect">
            <a:avLst/>
          </a:prstGeom>
        </p:spPr>
        <p:txBody>
          <a:bodyPr anchor="t" rtlCol="false" tIns="0" lIns="0" bIns="0" rIns="0">
            <a:spAutoFit/>
          </a:bodyPr>
          <a:lstStyle/>
          <a:p>
            <a:pPr algn="l">
              <a:lnSpc>
                <a:spcPts val="2520"/>
              </a:lnSpc>
            </a:pPr>
            <a:r>
              <a:rPr lang="en-US" sz="1800">
                <a:solidFill>
                  <a:srgbClr val="293B63"/>
                </a:solidFill>
                <a:latin typeface="Montserrat"/>
                <a:ea typeface="Montserrat"/>
                <a:cs typeface="Montserrat"/>
                <a:sym typeface="Montserrat"/>
              </a:rPr>
              <a:t>Why Us</a:t>
            </a:r>
          </a:p>
        </p:txBody>
      </p:sp>
      <p:sp>
        <p:nvSpPr>
          <p:cNvPr name="TextBox 20" id="20"/>
          <p:cNvSpPr txBox="true"/>
          <p:nvPr/>
        </p:nvSpPr>
        <p:spPr>
          <a:xfrm rot="0">
            <a:off x="11209026" y="7375637"/>
            <a:ext cx="5027847" cy="306705"/>
          </a:xfrm>
          <a:prstGeom prst="rect">
            <a:avLst/>
          </a:prstGeom>
        </p:spPr>
        <p:txBody>
          <a:bodyPr anchor="t" rtlCol="false" tIns="0" lIns="0" bIns="0" rIns="0">
            <a:spAutoFit/>
          </a:bodyPr>
          <a:lstStyle/>
          <a:p>
            <a:pPr algn="l">
              <a:lnSpc>
                <a:spcPts val="2520"/>
              </a:lnSpc>
            </a:pPr>
            <a:r>
              <a:rPr lang="en-US" sz="1800">
                <a:solidFill>
                  <a:srgbClr val="293B63"/>
                </a:solidFill>
                <a:latin typeface="Montserrat"/>
                <a:ea typeface="Montserrat"/>
                <a:cs typeface="Montserrat"/>
                <a:sym typeface="Montserrat"/>
              </a:rPr>
              <a:t>Our Experience</a:t>
            </a:r>
          </a:p>
        </p:txBody>
      </p:sp>
      <p:sp>
        <p:nvSpPr>
          <p:cNvPr name="TextBox 21" id="21"/>
          <p:cNvSpPr txBox="true"/>
          <p:nvPr/>
        </p:nvSpPr>
        <p:spPr>
          <a:xfrm rot="0">
            <a:off x="10245870" y="5316456"/>
            <a:ext cx="781226"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06</a:t>
            </a:r>
          </a:p>
        </p:txBody>
      </p:sp>
      <p:sp>
        <p:nvSpPr>
          <p:cNvPr name="TextBox 22" id="22"/>
          <p:cNvSpPr txBox="true"/>
          <p:nvPr/>
        </p:nvSpPr>
        <p:spPr>
          <a:xfrm rot="0">
            <a:off x="10245870" y="6903197"/>
            <a:ext cx="781226" cy="405765"/>
          </a:xfrm>
          <a:prstGeom prst="rect">
            <a:avLst/>
          </a:prstGeom>
        </p:spPr>
        <p:txBody>
          <a:bodyPr anchor="t" rtlCol="false" tIns="0" lIns="0" bIns="0" rIns="0">
            <a:spAutoFit/>
          </a:bodyPr>
          <a:lstStyle/>
          <a:p>
            <a:pPr algn="l">
              <a:lnSpc>
                <a:spcPts val="3359"/>
              </a:lnSpc>
            </a:pPr>
            <a:r>
              <a:rPr lang="en-US" sz="2400">
                <a:solidFill>
                  <a:srgbClr val="293B63"/>
                </a:solidFill>
                <a:latin typeface="League Spartan"/>
                <a:ea typeface="League Spartan"/>
                <a:cs typeface="League Spartan"/>
                <a:sym typeface="League Spartan"/>
              </a:rPr>
              <a:t>07</a:t>
            </a:r>
          </a:p>
        </p:txBody>
      </p:sp>
      <p:sp>
        <p:nvSpPr>
          <p:cNvPr name="TextBox 23" id="23"/>
          <p:cNvSpPr txBox="true"/>
          <p:nvPr/>
        </p:nvSpPr>
        <p:spPr>
          <a:xfrm rot="0">
            <a:off x="2620797" y="5802366"/>
            <a:ext cx="5027847" cy="306705"/>
          </a:xfrm>
          <a:prstGeom prst="rect">
            <a:avLst/>
          </a:prstGeom>
        </p:spPr>
        <p:txBody>
          <a:bodyPr anchor="t" rtlCol="false" tIns="0" lIns="0" bIns="0" rIns="0">
            <a:spAutoFit/>
          </a:bodyPr>
          <a:lstStyle/>
          <a:p>
            <a:pPr algn="l">
              <a:lnSpc>
                <a:spcPts val="2520"/>
              </a:lnSpc>
            </a:pPr>
            <a:r>
              <a:rPr lang="en-US" sz="1800">
                <a:solidFill>
                  <a:srgbClr val="293B63"/>
                </a:solidFill>
                <a:latin typeface="Montserrat"/>
                <a:ea typeface="Montserrat"/>
                <a:cs typeface="Montserrat"/>
                <a:sym typeface="Montserrat"/>
              </a:rPr>
              <a:t>Our Team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3542919" y="-260263"/>
            <a:ext cx="5864467" cy="12147363"/>
            <a:chOff x="0" y="0"/>
            <a:chExt cx="1544551" cy="3199305"/>
          </a:xfrm>
        </p:grpSpPr>
        <p:sp>
          <p:nvSpPr>
            <p:cNvPr name="Freeform 3" id="3"/>
            <p:cNvSpPr/>
            <p:nvPr/>
          </p:nvSpPr>
          <p:spPr>
            <a:xfrm flipH="false" flipV="false" rot="0">
              <a:off x="0" y="0"/>
              <a:ext cx="1544551" cy="3199305"/>
            </a:xfrm>
            <a:custGeom>
              <a:avLst/>
              <a:gdLst/>
              <a:ahLst/>
              <a:cxnLst/>
              <a:rect r="r" b="b" t="t" l="l"/>
              <a:pathLst>
                <a:path h="3199305" w="1544551">
                  <a:moveTo>
                    <a:pt x="6601" y="0"/>
                  </a:moveTo>
                  <a:lnTo>
                    <a:pt x="1537950" y="0"/>
                  </a:lnTo>
                  <a:cubicBezTo>
                    <a:pt x="1539701" y="0"/>
                    <a:pt x="1541380" y="695"/>
                    <a:pt x="1542618" y="1933"/>
                  </a:cubicBezTo>
                  <a:cubicBezTo>
                    <a:pt x="1543856" y="3171"/>
                    <a:pt x="1544551" y="4850"/>
                    <a:pt x="1544551" y="6601"/>
                  </a:cubicBezTo>
                  <a:lnTo>
                    <a:pt x="1544551" y="3192705"/>
                  </a:lnTo>
                  <a:cubicBezTo>
                    <a:pt x="1544551" y="3194455"/>
                    <a:pt x="1543856" y="3196134"/>
                    <a:pt x="1542618" y="3197372"/>
                  </a:cubicBezTo>
                  <a:cubicBezTo>
                    <a:pt x="1541380" y="3198610"/>
                    <a:pt x="1539701" y="3199305"/>
                    <a:pt x="1537950" y="3199305"/>
                  </a:cubicBezTo>
                  <a:lnTo>
                    <a:pt x="6601" y="3199305"/>
                  </a:lnTo>
                  <a:cubicBezTo>
                    <a:pt x="4850" y="3199305"/>
                    <a:pt x="3171" y="3198610"/>
                    <a:pt x="1933" y="3197372"/>
                  </a:cubicBezTo>
                  <a:cubicBezTo>
                    <a:pt x="695" y="3196134"/>
                    <a:pt x="0" y="3194455"/>
                    <a:pt x="0" y="3192705"/>
                  </a:cubicBezTo>
                  <a:lnTo>
                    <a:pt x="0" y="6601"/>
                  </a:lnTo>
                  <a:cubicBezTo>
                    <a:pt x="0" y="4850"/>
                    <a:pt x="695" y="3171"/>
                    <a:pt x="1933" y="1933"/>
                  </a:cubicBezTo>
                  <a:cubicBezTo>
                    <a:pt x="3171" y="695"/>
                    <a:pt x="4850" y="0"/>
                    <a:pt x="6601" y="0"/>
                  </a:cubicBezTo>
                  <a:close/>
                </a:path>
              </a:pathLst>
            </a:custGeom>
            <a:solidFill>
              <a:srgbClr val="0B143C"/>
            </a:solidFill>
          </p:spPr>
        </p:sp>
        <p:sp>
          <p:nvSpPr>
            <p:cNvPr name="TextBox 4" id="4"/>
            <p:cNvSpPr txBox="true"/>
            <p:nvPr/>
          </p:nvSpPr>
          <p:spPr>
            <a:xfrm>
              <a:off x="0" y="-38100"/>
              <a:ext cx="1544551" cy="3237405"/>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1627156" y="7555199"/>
            <a:ext cx="3542467" cy="488203"/>
            <a:chOff x="0" y="0"/>
            <a:chExt cx="2948896" cy="406400"/>
          </a:xfrm>
        </p:grpSpPr>
        <p:sp>
          <p:nvSpPr>
            <p:cNvPr name="Freeform 6" id="6"/>
            <p:cNvSpPr/>
            <p:nvPr/>
          </p:nvSpPr>
          <p:spPr>
            <a:xfrm flipH="false" flipV="false" rot="0">
              <a:off x="0" y="0"/>
              <a:ext cx="2948896" cy="406400"/>
            </a:xfrm>
            <a:custGeom>
              <a:avLst/>
              <a:gdLst/>
              <a:ahLst/>
              <a:cxnLst/>
              <a:rect r="r" b="b" t="t" l="l"/>
              <a:pathLst>
                <a:path h="406400" w="2948896">
                  <a:moveTo>
                    <a:pt x="2745696" y="0"/>
                  </a:moveTo>
                  <a:cubicBezTo>
                    <a:pt x="2857920" y="0"/>
                    <a:pt x="2948896" y="90976"/>
                    <a:pt x="2948896" y="203200"/>
                  </a:cubicBezTo>
                  <a:cubicBezTo>
                    <a:pt x="2948896" y="315424"/>
                    <a:pt x="2857920" y="406400"/>
                    <a:pt x="2745696" y="406400"/>
                  </a:cubicBezTo>
                  <a:lnTo>
                    <a:pt x="203200" y="406400"/>
                  </a:lnTo>
                  <a:cubicBezTo>
                    <a:pt x="90976" y="406400"/>
                    <a:pt x="0" y="315424"/>
                    <a:pt x="0" y="203200"/>
                  </a:cubicBezTo>
                  <a:cubicBezTo>
                    <a:pt x="0" y="90976"/>
                    <a:pt x="90976" y="0"/>
                    <a:pt x="203200" y="0"/>
                  </a:cubicBezTo>
                  <a:close/>
                </a:path>
              </a:pathLst>
            </a:custGeom>
            <a:solidFill>
              <a:srgbClr val="FF6900"/>
            </a:solidFill>
          </p:spPr>
        </p:sp>
        <p:sp>
          <p:nvSpPr>
            <p:cNvPr name="TextBox 7" id="7"/>
            <p:cNvSpPr txBox="true"/>
            <p:nvPr/>
          </p:nvSpPr>
          <p:spPr>
            <a:xfrm>
              <a:off x="0" y="-38100"/>
              <a:ext cx="2948896" cy="444500"/>
            </a:xfrm>
            <a:prstGeom prst="rect">
              <a:avLst/>
            </a:prstGeom>
          </p:spPr>
          <p:txBody>
            <a:bodyPr anchor="ctr" rtlCol="false" tIns="50800" lIns="50800" bIns="50800" rIns="50800"/>
            <a:lstStyle/>
            <a:p>
              <a:pPr algn="ctr">
                <a:lnSpc>
                  <a:spcPts val="2940"/>
                </a:lnSpc>
              </a:pPr>
            </a:p>
          </p:txBody>
        </p:sp>
      </p:grpSp>
      <p:grpSp>
        <p:nvGrpSpPr>
          <p:cNvPr name="Group 8" id="8"/>
          <p:cNvGrpSpPr/>
          <p:nvPr/>
        </p:nvGrpSpPr>
        <p:grpSpPr>
          <a:xfrm rot="0">
            <a:off x="5431145" y="7547550"/>
            <a:ext cx="488203" cy="48820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293B63"/>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Freeform 11" id="11"/>
          <p:cNvSpPr/>
          <p:nvPr/>
        </p:nvSpPr>
        <p:spPr>
          <a:xfrm flipH="false" flipV="false" rot="0">
            <a:off x="5565929" y="7683734"/>
            <a:ext cx="218635" cy="218635"/>
          </a:xfrm>
          <a:custGeom>
            <a:avLst/>
            <a:gdLst/>
            <a:ahLst/>
            <a:cxnLst/>
            <a:rect r="r" b="b" t="t" l="l"/>
            <a:pathLst>
              <a:path h="218635" w="218635">
                <a:moveTo>
                  <a:pt x="0" y="0"/>
                </a:moveTo>
                <a:lnTo>
                  <a:pt x="218635" y="0"/>
                </a:lnTo>
                <a:lnTo>
                  <a:pt x="218635" y="218635"/>
                </a:lnTo>
                <a:lnTo>
                  <a:pt x="0" y="21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599709" y="1228384"/>
            <a:ext cx="9183075" cy="6319166"/>
          </a:xfrm>
          <a:custGeom>
            <a:avLst/>
            <a:gdLst/>
            <a:ahLst/>
            <a:cxnLst/>
            <a:rect r="r" b="b" t="t" l="l"/>
            <a:pathLst>
              <a:path h="6319166" w="9183075">
                <a:moveTo>
                  <a:pt x="0" y="0"/>
                </a:moveTo>
                <a:lnTo>
                  <a:pt x="9183075" y="0"/>
                </a:lnTo>
                <a:lnTo>
                  <a:pt x="9183075" y="6319166"/>
                </a:lnTo>
                <a:lnTo>
                  <a:pt x="0" y="6319166"/>
                </a:lnTo>
                <a:lnTo>
                  <a:pt x="0" y="0"/>
                </a:lnTo>
                <a:close/>
              </a:path>
            </a:pathLst>
          </a:custGeom>
          <a:blipFill>
            <a:blip r:embed="rId4"/>
            <a:stretch>
              <a:fillRect l="-3284" t="0" r="-3284" b="-3179"/>
            </a:stretch>
          </a:blipFill>
        </p:spPr>
      </p:sp>
      <p:sp>
        <p:nvSpPr>
          <p:cNvPr name="TextBox 13" id="13"/>
          <p:cNvSpPr txBox="true"/>
          <p:nvPr/>
        </p:nvSpPr>
        <p:spPr>
          <a:xfrm rot="0">
            <a:off x="1496988" y="1631694"/>
            <a:ext cx="5822405" cy="1943735"/>
          </a:xfrm>
          <a:prstGeom prst="rect">
            <a:avLst/>
          </a:prstGeom>
        </p:spPr>
        <p:txBody>
          <a:bodyPr anchor="t" rtlCol="false" tIns="0" lIns="0" bIns="0" rIns="0">
            <a:spAutoFit/>
          </a:bodyPr>
          <a:lstStyle/>
          <a:p>
            <a:pPr algn="l">
              <a:lnSpc>
                <a:spcPts val="7840"/>
              </a:lnSpc>
            </a:pPr>
            <a:r>
              <a:rPr lang="en-US" sz="5600" b="true">
                <a:solidFill>
                  <a:srgbClr val="0B143C"/>
                </a:solidFill>
                <a:latin typeface="League Spartan"/>
                <a:ea typeface="League Spartan"/>
                <a:cs typeface="League Spartan"/>
                <a:sym typeface="League Spartan"/>
              </a:rPr>
              <a:t>Welcome To</a:t>
            </a:r>
          </a:p>
          <a:p>
            <a:pPr algn="l">
              <a:lnSpc>
                <a:spcPts val="7840"/>
              </a:lnSpc>
            </a:pPr>
            <a:r>
              <a:rPr lang="en-US" sz="5600" b="true">
                <a:solidFill>
                  <a:srgbClr val="0B143C"/>
                </a:solidFill>
                <a:latin typeface="League Spartan"/>
                <a:ea typeface="League Spartan"/>
                <a:cs typeface="League Spartan"/>
                <a:sym typeface="League Spartan"/>
              </a:rPr>
              <a:t>Our Company</a:t>
            </a:r>
          </a:p>
        </p:txBody>
      </p:sp>
      <p:sp>
        <p:nvSpPr>
          <p:cNvPr name="TextBox 14" id="14"/>
          <p:cNvSpPr txBox="true"/>
          <p:nvPr/>
        </p:nvSpPr>
        <p:spPr>
          <a:xfrm rot="0">
            <a:off x="1496988" y="3994529"/>
            <a:ext cx="7182251" cy="3104034"/>
          </a:xfrm>
          <a:prstGeom prst="rect">
            <a:avLst/>
          </a:prstGeom>
        </p:spPr>
        <p:txBody>
          <a:bodyPr anchor="t" rtlCol="false" tIns="0" lIns="0" bIns="0" rIns="0">
            <a:spAutoFit/>
          </a:bodyPr>
          <a:lstStyle/>
          <a:p>
            <a:pPr algn="l">
              <a:lnSpc>
                <a:spcPts val="2469"/>
              </a:lnSpc>
            </a:pPr>
            <a:r>
              <a:rPr lang="en-US" sz="1763">
                <a:solidFill>
                  <a:srgbClr val="0B143C"/>
                </a:solidFill>
                <a:latin typeface="Montserrat"/>
                <a:ea typeface="Montserrat"/>
                <a:cs typeface="Montserrat"/>
                <a:sym typeface="Montserrat"/>
              </a:rPr>
              <a:t>Your agency has a very important mission and you </a:t>
            </a:r>
          </a:p>
          <a:p>
            <a:pPr algn="l">
              <a:lnSpc>
                <a:spcPts val="2469"/>
              </a:lnSpc>
            </a:pPr>
            <a:r>
              <a:rPr lang="en-US" sz="1763">
                <a:solidFill>
                  <a:srgbClr val="0B143C"/>
                </a:solidFill>
                <a:latin typeface="Montserrat"/>
                <a:ea typeface="Montserrat"/>
                <a:cs typeface="Montserrat"/>
                <a:sym typeface="Montserrat"/>
              </a:rPr>
              <a:t>deserve a partner</a:t>
            </a:r>
            <a:r>
              <a:rPr lang="en-US" sz="1763">
                <a:solidFill>
                  <a:srgbClr val="0B143C"/>
                </a:solidFill>
                <a:latin typeface="Montserrat"/>
                <a:ea typeface="Montserrat"/>
                <a:cs typeface="Montserrat"/>
                <a:sym typeface="Montserrat"/>
              </a:rPr>
              <a:t> who delivers outstanding products </a:t>
            </a:r>
          </a:p>
          <a:p>
            <a:pPr algn="l">
              <a:lnSpc>
                <a:spcPts val="2469"/>
              </a:lnSpc>
            </a:pPr>
            <a:r>
              <a:rPr lang="en-US" sz="1763">
                <a:solidFill>
                  <a:srgbClr val="0B143C"/>
                </a:solidFill>
                <a:latin typeface="Montserrat"/>
                <a:ea typeface="Montserrat"/>
                <a:cs typeface="Montserrat"/>
                <a:sym typeface="Montserrat"/>
              </a:rPr>
              <a:t>and service every time. </a:t>
            </a:r>
          </a:p>
          <a:p>
            <a:pPr algn="l">
              <a:lnSpc>
                <a:spcPts val="2469"/>
              </a:lnSpc>
            </a:pPr>
          </a:p>
          <a:p>
            <a:pPr algn="l">
              <a:lnSpc>
                <a:spcPts val="2469"/>
              </a:lnSpc>
            </a:pPr>
            <a:r>
              <a:rPr lang="en-US" sz="1763">
                <a:solidFill>
                  <a:srgbClr val="0B143C"/>
                </a:solidFill>
                <a:latin typeface="Montserrat"/>
                <a:ea typeface="Montserrat"/>
                <a:cs typeface="Montserrat"/>
                <a:sym typeface="Montserrat"/>
              </a:rPr>
              <a:t>Amalst is a woman and minority-owned small business committed to providing laboratory, medical and applied technology products to the federal government, state and </a:t>
            </a:r>
          </a:p>
          <a:p>
            <a:pPr algn="l">
              <a:lnSpc>
                <a:spcPts val="2469"/>
              </a:lnSpc>
            </a:pPr>
            <a:r>
              <a:rPr lang="en-US" sz="1763">
                <a:solidFill>
                  <a:srgbClr val="0B143C"/>
                </a:solidFill>
                <a:latin typeface="Montserrat"/>
                <a:ea typeface="Montserrat"/>
                <a:cs typeface="Montserrat"/>
                <a:sym typeface="Montserrat"/>
              </a:rPr>
              <a:t>local municipalities. </a:t>
            </a:r>
          </a:p>
          <a:p>
            <a:pPr algn="l">
              <a:lnSpc>
                <a:spcPts val="2469"/>
              </a:lnSpc>
            </a:pPr>
          </a:p>
          <a:p>
            <a:pPr algn="l">
              <a:lnSpc>
                <a:spcPts val="2469"/>
              </a:lnSpc>
            </a:pPr>
          </a:p>
        </p:txBody>
      </p:sp>
      <p:sp>
        <p:nvSpPr>
          <p:cNvPr name="TextBox 15" id="15"/>
          <p:cNvSpPr txBox="true"/>
          <p:nvPr/>
        </p:nvSpPr>
        <p:spPr>
          <a:xfrm rot="0">
            <a:off x="1708665" y="7638290"/>
            <a:ext cx="3379448" cy="264160"/>
          </a:xfrm>
          <a:prstGeom prst="rect">
            <a:avLst/>
          </a:prstGeom>
        </p:spPr>
        <p:txBody>
          <a:bodyPr anchor="t" rtlCol="false" tIns="0" lIns="0" bIns="0" rIns="0">
            <a:spAutoFit/>
          </a:bodyPr>
          <a:lstStyle/>
          <a:p>
            <a:pPr algn="ctr">
              <a:lnSpc>
                <a:spcPts val="2239"/>
              </a:lnSpc>
            </a:pPr>
            <a:r>
              <a:rPr lang="en-US" sz="1599">
                <a:solidFill>
                  <a:srgbClr val="FFFFFF"/>
                </a:solidFill>
                <a:latin typeface="Montserrat"/>
                <a:ea typeface="Montserrat"/>
                <a:cs typeface="Montserrat"/>
                <a:sym typeface="Montserrat"/>
              </a:rPr>
              <a:t>www.amalst.com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95470" y="1028700"/>
            <a:ext cx="6926495" cy="2794029"/>
            <a:chOff x="0" y="0"/>
            <a:chExt cx="1824262" cy="735876"/>
          </a:xfrm>
        </p:grpSpPr>
        <p:sp>
          <p:nvSpPr>
            <p:cNvPr name="Freeform 3" id="3"/>
            <p:cNvSpPr/>
            <p:nvPr/>
          </p:nvSpPr>
          <p:spPr>
            <a:xfrm flipH="false" flipV="false" rot="0">
              <a:off x="0" y="0"/>
              <a:ext cx="1824262" cy="735876"/>
            </a:xfrm>
            <a:custGeom>
              <a:avLst/>
              <a:gdLst/>
              <a:ahLst/>
              <a:cxnLst/>
              <a:rect r="r" b="b" t="t" l="l"/>
              <a:pathLst>
                <a:path h="735876" w="1824262">
                  <a:moveTo>
                    <a:pt x="0" y="0"/>
                  </a:moveTo>
                  <a:lnTo>
                    <a:pt x="1824262" y="0"/>
                  </a:lnTo>
                  <a:lnTo>
                    <a:pt x="1824262" y="735876"/>
                  </a:lnTo>
                  <a:lnTo>
                    <a:pt x="0" y="735876"/>
                  </a:lnTo>
                  <a:close/>
                </a:path>
              </a:pathLst>
            </a:custGeom>
            <a:solidFill>
              <a:srgbClr val="0B143C"/>
            </a:solidFill>
          </p:spPr>
        </p:sp>
        <p:sp>
          <p:nvSpPr>
            <p:cNvPr name="TextBox 4" id="4"/>
            <p:cNvSpPr txBox="true"/>
            <p:nvPr/>
          </p:nvSpPr>
          <p:spPr>
            <a:xfrm>
              <a:off x="0" y="-38100"/>
              <a:ext cx="1824262" cy="773976"/>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1028700" y="8104182"/>
            <a:ext cx="3542467" cy="488203"/>
            <a:chOff x="0" y="0"/>
            <a:chExt cx="2948896" cy="406400"/>
          </a:xfrm>
        </p:grpSpPr>
        <p:sp>
          <p:nvSpPr>
            <p:cNvPr name="Freeform 6" id="6"/>
            <p:cNvSpPr/>
            <p:nvPr/>
          </p:nvSpPr>
          <p:spPr>
            <a:xfrm flipH="false" flipV="false" rot="0">
              <a:off x="0" y="0"/>
              <a:ext cx="2948896" cy="406400"/>
            </a:xfrm>
            <a:custGeom>
              <a:avLst/>
              <a:gdLst/>
              <a:ahLst/>
              <a:cxnLst/>
              <a:rect r="r" b="b" t="t" l="l"/>
              <a:pathLst>
                <a:path h="406400" w="2948896">
                  <a:moveTo>
                    <a:pt x="2745696" y="0"/>
                  </a:moveTo>
                  <a:cubicBezTo>
                    <a:pt x="2857920" y="0"/>
                    <a:pt x="2948896" y="90976"/>
                    <a:pt x="2948896" y="203200"/>
                  </a:cubicBezTo>
                  <a:cubicBezTo>
                    <a:pt x="2948896" y="315424"/>
                    <a:pt x="2857920" y="406400"/>
                    <a:pt x="2745696" y="406400"/>
                  </a:cubicBezTo>
                  <a:lnTo>
                    <a:pt x="203200" y="406400"/>
                  </a:lnTo>
                  <a:cubicBezTo>
                    <a:pt x="90976" y="406400"/>
                    <a:pt x="0" y="315424"/>
                    <a:pt x="0" y="203200"/>
                  </a:cubicBezTo>
                  <a:cubicBezTo>
                    <a:pt x="0" y="90976"/>
                    <a:pt x="90976" y="0"/>
                    <a:pt x="203200" y="0"/>
                  </a:cubicBezTo>
                  <a:close/>
                </a:path>
              </a:pathLst>
            </a:custGeom>
            <a:solidFill>
              <a:srgbClr val="FF6900"/>
            </a:solidFill>
          </p:spPr>
        </p:sp>
        <p:sp>
          <p:nvSpPr>
            <p:cNvPr name="TextBox 7" id="7"/>
            <p:cNvSpPr txBox="true"/>
            <p:nvPr/>
          </p:nvSpPr>
          <p:spPr>
            <a:xfrm>
              <a:off x="0" y="-38100"/>
              <a:ext cx="2948896" cy="444500"/>
            </a:xfrm>
            <a:prstGeom prst="rect">
              <a:avLst/>
            </a:prstGeom>
          </p:spPr>
          <p:txBody>
            <a:bodyPr anchor="ctr" rtlCol="false" tIns="50800" lIns="50800" bIns="50800" rIns="50800"/>
            <a:lstStyle/>
            <a:p>
              <a:pPr algn="ctr">
                <a:lnSpc>
                  <a:spcPts val="2940"/>
                </a:lnSpc>
              </a:pPr>
            </a:p>
          </p:txBody>
        </p:sp>
      </p:grpSp>
      <p:grpSp>
        <p:nvGrpSpPr>
          <p:cNvPr name="Group 8" id="8"/>
          <p:cNvGrpSpPr/>
          <p:nvPr/>
        </p:nvGrpSpPr>
        <p:grpSpPr>
          <a:xfrm rot="0">
            <a:off x="7117805" y="2965663"/>
            <a:ext cx="4306636" cy="4727199"/>
            <a:chOff x="0" y="0"/>
            <a:chExt cx="1134258" cy="1245024"/>
          </a:xfrm>
        </p:grpSpPr>
        <p:sp>
          <p:nvSpPr>
            <p:cNvPr name="Freeform 9" id="9"/>
            <p:cNvSpPr/>
            <p:nvPr/>
          </p:nvSpPr>
          <p:spPr>
            <a:xfrm flipH="false" flipV="false" rot="0">
              <a:off x="0" y="0"/>
              <a:ext cx="1134258" cy="1245024"/>
            </a:xfrm>
            <a:custGeom>
              <a:avLst/>
              <a:gdLst/>
              <a:ahLst/>
              <a:cxnLst/>
              <a:rect r="r" b="b" t="t" l="l"/>
              <a:pathLst>
                <a:path h="1245024" w="1134258">
                  <a:moveTo>
                    <a:pt x="0" y="0"/>
                  </a:moveTo>
                  <a:lnTo>
                    <a:pt x="1134258" y="0"/>
                  </a:lnTo>
                  <a:lnTo>
                    <a:pt x="1134258" y="1245024"/>
                  </a:lnTo>
                  <a:lnTo>
                    <a:pt x="0" y="1245024"/>
                  </a:lnTo>
                  <a:close/>
                </a:path>
              </a:pathLst>
            </a:custGeom>
            <a:solidFill>
              <a:srgbClr val="0B143C"/>
            </a:solidFill>
          </p:spPr>
        </p:sp>
        <p:sp>
          <p:nvSpPr>
            <p:cNvPr name="TextBox 10" id="10"/>
            <p:cNvSpPr txBox="true"/>
            <p:nvPr/>
          </p:nvSpPr>
          <p:spPr>
            <a:xfrm>
              <a:off x="0" y="-38100"/>
              <a:ext cx="1134258" cy="1283124"/>
            </a:xfrm>
            <a:prstGeom prst="rect">
              <a:avLst/>
            </a:prstGeom>
          </p:spPr>
          <p:txBody>
            <a:bodyPr anchor="ctr" rtlCol="false" tIns="50800" lIns="50800" bIns="50800" rIns="50800"/>
            <a:lstStyle/>
            <a:p>
              <a:pPr algn="ctr">
                <a:lnSpc>
                  <a:spcPts val="2940"/>
                </a:lnSpc>
              </a:pPr>
            </a:p>
          </p:txBody>
        </p:sp>
      </p:grpSp>
      <p:grpSp>
        <p:nvGrpSpPr>
          <p:cNvPr name="Group 11" id="11"/>
          <p:cNvGrpSpPr/>
          <p:nvPr/>
        </p:nvGrpSpPr>
        <p:grpSpPr>
          <a:xfrm rot="0">
            <a:off x="946409" y="4249375"/>
            <a:ext cx="340838" cy="288968"/>
            <a:chOff x="0" y="0"/>
            <a:chExt cx="89768" cy="76107"/>
          </a:xfrm>
        </p:grpSpPr>
        <p:sp>
          <p:nvSpPr>
            <p:cNvPr name="Freeform 12" id="12"/>
            <p:cNvSpPr/>
            <p:nvPr/>
          </p:nvSpPr>
          <p:spPr>
            <a:xfrm flipH="false" flipV="false" rot="0">
              <a:off x="0" y="0"/>
              <a:ext cx="89768" cy="76107"/>
            </a:xfrm>
            <a:custGeom>
              <a:avLst/>
              <a:gdLst/>
              <a:ahLst/>
              <a:cxnLst/>
              <a:rect r="r" b="b" t="t" l="l"/>
              <a:pathLst>
                <a:path h="76107" w="89768">
                  <a:moveTo>
                    <a:pt x="0" y="0"/>
                  </a:moveTo>
                  <a:lnTo>
                    <a:pt x="89768" y="0"/>
                  </a:lnTo>
                  <a:lnTo>
                    <a:pt x="89768" y="76107"/>
                  </a:lnTo>
                  <a:lnTo>
                    <a:pt x="0" y="76107"/>
                  </a:lnTo>
                  <a:close/>
                </a:path>
              </a:pathLst>
            </a:custGeom>
            <a:solidFill>
              <a:srgbClr val="0B143C"/>
            </a:solidFill>
          </p:spPr>
        </p:sp>
        <p:sp>
          <p:nvSpPr>
            <p:cNvPr name="TextBox 13" id="13"/>
            <p:cNvSpPr txBox="true"/>
            <p:nvPr/>
          </p:nvSpPr>
          <p:spPr>
            <a:xfrm>
              <a:off x="0" y="-38100"/>
              <a:ext cx="89768" cy="114207"/>
            </a:xfrm>
            <a:prstGeom prst="rect">
              <a:avLst/>
            </a:prstGeom>
          </p:spPr>
          <p:txBody>
            <a:bodyPr anchor="ctr" rtlCol="false" tIns="50800" lIns="50800" bIns="50800" rIns="50800"/>
            <a:lstStyle/>
            <a:p>
              <a:pPr algn="ctr">
                <a:lnSpc>
                  <a:spcPts val="2940"/>
                </a:lnSpc>
              </a:pPr>
            </a:p>
          </p:txBody>
        </p:sp>
      </p:grpSp>
      <p:grpSp>
        <p:nvGrpSpPr>
          <p:cNvPr name="Group 14" id="14"/>
          <p:cNvGrpSpPr/>
          <p:nvPr/>
        </p:nvGrpSpPr>
        <p:grpSpPr>
          <a:xfrm rot="0">
            <a:off x="946409" y="5454730"/>
            <a:ext cx="340838" cy="288968"/>
            <a:chOff x="0" y="0"/>
            <a:chExt cx="89768" cy="76107"/>
          </a:xfrm>
        </p:grpSpPr>
        <p:sp>
          <p:nvSpPr>
            <p:cNvPr name="Freeform 15" id="15"/>
            <p:cNvSpPr/>
            <p:nvPr/>
          </p:nvSpPr>
          <p:spPr>
            <a:xfrm flipH="false" flipV="false" rot="0">
              <a:off x="0" y="0"/>
              <a:ext cx="89768" cy="76107"/>
            </a:xfrm>
            <a:custGeom>
              <a:avLst/>
              <a:gdLst/>
              <a:ahLst/>
              <a:cxnLst/>
              <a:rect r="r" b="b" t="t" l="l"/>
              <a:pathLst>
                <a:path h="76107" w="89768">
                  <a:moveTo>
                    <a:pt x="0" y="0"/>
                  </a:moveTo>
                  <a:lnTo>
                    <a:pt x="89768" y="0"/>
                  </a:lnTo>
                  <a:lnTo>
                    <a:pt x="89768" y="76107"/>
                  </a:lnTo>
                  <a:lnTo>
                    <a:pt x="0" y="76107"/>
                  </a:lnTo>
                  <a:close/>
                </a:path>
              </a:pathLst>
            </a:custGeom>
            <a:solidFill>
              <a:srgbClr val="0B143C"/>
            </a:solidFill>
          </p:spPr>
        </p:sp>
        <p:sp>
          <p:nvSpPr>
            <p:cNvPr name="TextBox 16" id="16"/>
            <p:cNvSpPr txBox="true"/>
            <p:nvPr/>
          </p:nvSpPr>
          <p:spPr>
            <a:xfrm>
              <a:off x="0" y="-38100"/>
              <a:ext cx="89768" cy="114207"/>
            </a:xfrm>
            <a:prstGeom prst="rect">
              <a:avLst/>
            </a:prstGeom>
          </p:spPr>
          <p:txBody>
            <a:bodyPr anchor="ctr" rtlCol="false" tIns="50800" lIns="50800" bIns="50800" rIns="50800"/>
            <a:lstStyle/>
            <a:p>
              <a:pPr algn="ctr">
                <a:lnSpc>
                  <a:spcPts val="2940"/>
                </a:lnSpc>
              </a:pPr>
            </a:p>
          </p:txBody>
        </p:sp>
      </p:grpSp>
      <p:grpSp>
        <p:nvGrpSpPr>
          <p:cNvPr name="Group 17" id="17"/>
          <p:cNvGrpSpPr/>
          <p:nvPr/>
        </p:nvGrpSpPr>
        <p:grpSpPr>
          <a:xfrm rot="0">
            <a:off x="946409" y="6630918"/>
            <a:ext cx="340838" cy="288968"/>
            <a:chOff x="0" y="0"/>
            <a:chExt cx="89768" cy="76107"/>
          </a:xfrm>
        </p:grpSpPr>
        <p:sp>
          <p:nvSpPr>
            <p:cNvPr name="Freeform 18" id="18"/>
            <p:cNvSpPr/>
            <p:nvPr/>
          </p:nvSpPr>
          <p:spPr>
            <a:xfrm flipH="false" flipV="false" rot="0">
              <a:off x="0" y="0"/>
              <a:ext cx="89768" cy="76107"/>
            </a:xfrm>
            <a:custGeom>
              <a:avLst/>
              <a:gdLst/>
              <a:ahLst/>
              <a:cxnLst/>
              <a:rect r="r" b="b" t="t" l="l"/>
              <a:pathLst>
                <a:path h="76107" w="89768">
                  <a:moveTo>
                    <a:pt x="0" y="0"/>
                  </a:moveTo>
                  <a:lnTo>
                    <a:pt x="89768" y="0"/>
                  </a:lnTo>
                  <a:lnTo>
                    <a:pt x="89768" y="76107"/>
                  </a:lnTo>
                  <a:lnTo>
                    <a:pt x="0" y="76107"/>
                  </a:lnTo>
                  <a:close/>
                </a:path>
              </a:pathLst>
            </a:custGeom>
            <a:solidFill>
              <a:srgbClr val="0B143C"/>
            </a:solidFill>
          </p:spPr>
        </p:sp>
        <p:sp>
          <p:nvSpPr>
            <p:cNvPr name="TextBox 19" id="19"/>
            <p:cNvSpPr txBox="true"/>
            <p:nvPr/>
          </p:nvSpPr>
          <p:spPr>
            <a:xfrm>
              <a:off x="0" y="-38100"/>
              <a:ext cx="89768" cy="114207"/>
            </a:xfrm>
            <a:prstGeom prst="rect">
              <a:avLst/>
            </a:prstGeom>
          </p:spPr>
          <p:txBody>
            <a:bodyPr anchor="ctr" rtlCol="false" tIns="50800" lIns="50800" bIns="50800" rIns="50800"/>
            <a:lstStyle/>
            <a:p>
              <a:pPr algn="ctr">
                <a:lnSpc>
                  <a:spcPts val="2940"/>
                </a:lnSpc>
              </a:pPr>
            </a:p>
          </p:txBody>
        </p:sp>
      </p:grpSp>
      <p:grpSp>
        <p:nvGrpSpPr>
          <p:cNvPr name="Group 20" id="20"/>
          <p:cNvGrpSpPr/>
          <p:nvPr/>
        </p:nvGrpSpPr>
        <p:grpSpPr>
          <a:xfrm rot="0">
            <a:off x="12341434" y="2577043"/>
            <a:ext cx="340838" cy="288968"/>
            <a:chOff x="0" y="0"/>
            <a:chExt cx="89768" cy="76107"/>
          </a:xfrm>
        </p:grpSpPr>
        <p:sp>
          <p:nvSpPr>
            <p:cNvPr name="Freeform 21" id="21"/>
            <p:cNvSpPr/>
            <p:nvPr/>
          </p:nvSpPr>
          <p:spPr>
            <a:xfrm flipH="false" flipV="false" rot="0">
              <a:off x="0" y="0"/>
              <a:ext cx="89768" cy="76107"/>
            </a:xfrm>
            <a:custGeom>
              <a:avLst/>
              <a:gdLst/>
              <a:ahLst/>
              <a:cxnLst/>
              <a:rect r="r" b="b" t="t" l="l"/>
              <a:pathLst>
                <a:path h="76107" w="89768">
                  <a:moveTo>
                    <a:pt x="0" y="0"/>
                  </a:moveTo>
                  <a:lnTo>
                    <a:pt x="89768" y="0"/>
                  </a:lnTo>
                  <a:lnTo>
                    <a:pt x="89768" y="76107"/>
                  </a:lnTo>
                  <a:lnTo>
                    <a:pt x="0" y="76107"/>
                  </a:lnTo>
                  <a:close/>
                </a:path>
              </a:pathLst>
            </a:custGeom>
            <a:solidFill>
              <a:srgbClr val="0B143C"/>
            </a:solidFill>
          </p:spPr>
        </p:sp>
        <p:sp>
          <p:nvSpPr>
            <p:cNvPr name="TextBox 22" id="22"/>
            <p:cNvSpPr txBox="true"/>
            <p:nvPr/>
          </p:nvSpPr>
          <p:spPr>
            <a:xfrm>
              <a:off x="0" y="-38100"/>
              <a:ext cx="89768" cy="114207"/>
            </a:xfrm>
            <a:prstGeom prst="rect">
              <a:avLst/>
            </a:prstGeom>
          </p:spPr>
          <p:txBody>
            <a:bodyPr anchor="ctr" rtlCol="false" tIns="50800" lIns="50800" bIns="50800" rIns="50800"/>
            <a:lstStyle/>
            <a:p>
              <a:pPr algn="ctr">
                <a:lnSpc>
                  <a:spcPts val="2940"/>
                </a:lnSpc>
              </a:pPr>
            </a:p>
          </p:txBody>
        </p:sp>
      </p:grpSp>
      <p:grpSp>
        <p:nvGrpSpPr>
          <p:cNvPr name="Group 23" id="23"/>
          <p:cNvGrpSpPr/>
          <p:nvPr/>
        </p:nvGrpSpPr>
        <p:grpSpPr>
          <a:xfrm rot="0">
            <a:off x="12341434" y="3700398"/>
            <a:ext cx="340838" cy="288968"/>
            <a:chOff x="0" y="0"/>
            <a:chExt cx="89768" cy="76107"/>
          </a:xfrm>
        </p:grpSpPr>
        <p:sp>
          <p:nvSpPr>
            <p:cNvPr name="Freeform 24" id="24"/>
            <p:cNvSpPr/>
            <p:nvPr/>
          </p:nvSpPr>
          <p:spPr>
            <a:xfrm flipH="false" flipV="false" rot="0">
              <a:off x="0" y="0"/>
              <a:ext cx="89768" cy="76107"/>
            </a:xfrm>
            <a:custGeom>
              <a:avLst/>
              <a:gdLst/>
              <a:ahLst/>
              <a:cxnLst/>
              <a:rect r="r" b="b" t="t" l="l"/>
              <a:pathLst>
                <a:path h="76107" w="89768">
                  <a:moveTo>
                    <a:pt x="0" y="0"/>
                  </a:moveTo>
                  <a:lnTo>
                    <a:pt x="89768" y="0"/>
                  </a:lnTo>
                  <a:lnTo>
                    <a:pt x="89768" y="76107"/>
                  </a:lnTo>
                  <a:lnTo>
                    <a:pt x="0" y="76107"/>
                  </a:lnTo>
                  <a:close/>
                </a:path>
              </a:pathLst>
            </a:custGeom>
            <a:solidFill>
              <a:srgbClr val="0B143C"/>
            </a:solidFill>
          </p:spPr>
        </p:sp>
        <p:sp>
          <p:nvSpPr>
            <p:cNvPr name="TextBox 25" id="25"/>
            <p:cNvSpPr txBox="true"/>
            <p:nvPr/>
          </p:nvSpPr>
          <p:spPr>
            <a:xfrm>
              <a:off x="0" y="-38100"/>
              <a:ext cx="89768" cy="114207"/>
            </a:xfrm>
            <a:prstGeom prst="rect">
              <a:avLst/>
            </a:prstGeom>
          </p:spPr>
          <p:txBody>
            <a:bodyPr anchor="ctr" rtlCol="false" tIns="50800" lIns="50800" bIns="50800" rIns="50800"/>
            <a:lstStyle/>
            <a:p>
              <a:pPr algn="ctr">
                <a:lnSpc>
                  <a:spcPts val="2940"/>
                </a:lnSpc>
              </a:pPr>
            </a:p>
          </p:txBody>
        </p:sp>
      </p:grpSp>
      <p:grpSp>
        <p:nvGrpSpPr>
          <p:cNvPr name="Group 26" id="26"/>
          <p:cNvGrpSpPr/>
          <p:nvPr/>
        </p:nvGrpSpPr>
        <p:grpSpPr>
          <a:xfrm rot="0">
            <a:off x="12341434" y="4827566"/>
            <a:ext cx="340838" cy="288968"/>
            <a:chOff x="0" y="0"/>
            <a:chExt cx="89768" cy="76107"/>
          </a:xfrm>
        </p:grpSpPr>
        <p:sp>
          <p:nvSpPr>
            <p:cNvPr name="Freeform 27" id="27"/>
            <p:cNvSpPr/>
            <p:nvPr/>
          </p:nvSpPr>
          <p:spPr>
            <a:xfrm flipH="false" flipV="false" rot="0">
              <a:off x="0" y="0"/>
              <a:ext cx="89768" cy="76107"/>
            </a:xfrm>
            <a:custGeom>
              <a:avLst/>
              <a:gdLst/>
              <a:ahLst/>
              <a:cxnLst/>
              <a:rect r="r" b="b" t="t" l="l"/>
              <a:pathLst>
                <a:path h="76107" w="89768">
                  <a:moveTo>
                    <a:pt x="0" y="0"/>
                  </a:moveTo>
                  <a:lnTo>
                    <a:pt x="89768" y="0"/>
                  </a:lnTo>
                  <a:lnTo>
                    <a:pt x="89768" y="76107"/>
                  </a:lnTo>
                  <a:lnTo>
                    <a:pt x="0" y="76107"/>
                  </a:lnTo>
                  <a:close/>
                </a:path>
              </a:pathLst>
            </a:custGeom>
            <a:solidFill>
              <a:srgbClr val="0B143C"/>
            </a:solidFill>
          </p:spPr>
        </p:sp>
        <p:sp>
          <p:nvSpPr>
            <p:cNvPr name="TextBox 28" id="28"/>
            <p:cNvSpPr txBox="true"/>
            <p:nvPr/>
          </p:nvSpPr>
          <p:spPr>
            <a:xfrm>
              <a:off x="0" y="-38100"/>
              <a:ext cx="89768" cy="114207"/>
            </a:xfrm>
            <a:prstGeom prst="rect">
              <a:avLst/>
            </a:prstGeom>
          </p:spPr>
          <p:txBody>
            <a:bodyPr anchor="ctr" rtlCol="false" tIns="50800" lIns="50800" bIns="50800" rIns="50800"/>
            <a:lstStyle/>
            <a:p>
              <a:pPr algn="ctr">
                <a:lnSpc>
                  <a:spcPts val="2940"/>
                </a:lnSpc>
              </a:pPr>
            </a:p>
          </p:txBody>
        </p:sp>
      </p:grpSp>
      <p:grpSp>
        <p:nvGrpSpPr>
          <p:cNvPr name="Group 29" id="29"/>
          <p:cNvGrpSpPr/>
          <p:nvPr/>
        </p:nvGrpSpPr>
        <p:grpSpPr>
          <a:xfrm rot="0">
            <a:off x="12341434" y="5954734"/>
            <a:ext cx="340838" cy="288968"/>
            <a:chOff x="0" y="0"/>
            <a:chExt cx="89768" cy="76107"/>
          </a:xfrm>
        </p:grpSpPr>
        <p:sp>
          <p:nvSpPr>
            <p:cNvPr name="Freeform 30" id="30"/>
            <p:cNvSpPr/>
            <p:nvPr/>
          </p:nvSpPr>
          <p:spPr>
            <a:xfrm flipH="false" flipV="false" rot="0">
              <a:off x="0" y="0"/>
              <a:ext cx="89768" cy="76107"/>
            </a:xfrm>
            <a:custGeom>
              <a:avLst/>
              <a:gdLst/>
              <a:ahLst/>
              <a:cxnLst/>
              <a:rect r="r" b="b" t="t" l="l"/>
              <a:pathLst>
                <a:path h="76107" w="89768">
                  <a:moveTo>
                    <a:pt x="0" y="0"/>
                  </a:moveTo>
                  <a:lnTo>
                    <a:pt x="89768" y="0"/>
                  </a:lnTo>
                  <a:lnTo>
                    <a:pt x="89768" y="76107"/>
                  </a:lnTo>
                  <a:lnTo>
                    <a:pt x="0" y="76107"/>
                  </a:lnTo>
                  <a:close/>
                </a:path>
              </a:pathLst>
            </a:custGeom>
            <a:solidFill>
              <a:srgbClr val="0B143C"/>
            </a:solidFill>
          </p:spPr>
        </p:sp>
        <p:sp>
          <p:nvSpPr>
            <p:cNvPr name="TextBox 31" id="31"/>
            <p:cNvSpPr txBox="true"/>
            <p:nvPr/>
          </p:nvSpPr>
          <p:spPr>
            <a:xfrm>
              <a:off x="0" y="-38100"/>
              <a:ext cx="89768" cy="114207"/>
            </a:xfrm>
            <a:prstGeom prst="rect">
              <a:avLst/>
            </a:prstGeom>
          </p:spPr>
          <p:txBody>
            <a:bodyPr anchor="ctr" rtlCol="false" tIns="50800" lIns="50800" bIns="50800" rIns="50800"/>
            <a:lstStyle/>
            <a:p>
              <a:pPr algn="ctr">
                <a:lnSpc>
                  <a:spcPts val="2940"/>
                </a:lnSpc>
              </a:pPr>
            </a:p>
          </p:txBody>
        </p:sp>
      </p:grpSp>
      <p:grpSp>
        <p:nvGrpSpPr>
          <p:cNvPr name="Group 32" id="32"/>
          <p:cNvGrpSpPr/>
          <p:nvPr/>
        </p:nvGrpSpPr>
        <p:grpSpPr>
          <a:xfrm rot="0">
            <a:off x="12341434" y="7170679"/>
            <a:ext cx="340838" cy="288968"/>
            <a:chOff x="0" y="0"/>
            <a:chExt cx="89768" cy="76107"/>
          </a:xfrm>
        </p:grpSpPr>
        <p:sp>
          <p:nvSpPr>
            <p:cNvPr name="Freeform 33" id="33"/>
            <p:cNvSpPr/>
            <p:nvPr/>
          </p:nvSpPr>
          <p:spPr>
            <a:xfrm flipH="false" flipV="false" rot="0">
              <a:off x="0" y="0"/>
              <a:ext cx="89768" cy="76107"/>
            </a:xfrm>
            <a:custGeom>
              <a:avLst/>
              <a:gdLst/>
              <a:ahLst/>
              <a:cxnLst/>
              <a:rect r="r" b="b" t="t" l="l"/>
              <a:pathLst>
                <a:path h="76107" w="89768">
                  <a:moveTo>
                    <a:pt x="0" y="0"/>
                  </a:moveTo>
                  <a:lnTo>
                    <a:pt x="89768" y="0"/>
                  </a:lnTo>
                  <a:lnTo>
                    <a:pt x="89768" y="76107"/>
                  </a:lnTo>
                  <a:lnTo>
                    <a:pt x="0" y="76107"/>
                  </a:lnTo>
                  <a:close/>
                </a:path>
              </a:pathLst>
            </a:custGeom>
            <a:solidFill>
              <a:srgbClr val="0B143C"/>
            </a:solidFill>
          </p:spPr>
        </p:sp>
        <p:sp>
          <p:nvSpPr>
            <p:cNvPr name="TextBox 34" id="34"/>
            <p:cNvSpPr txBox="true"/>
            <p:nvPr/>
          </p:nvSpPr>
          <p:spPr>
            <a:xfrm>
              <a:off x="0" y="-38100"/>
              <a:ext cx="89768" cy="114207"/>
            </a:xfrm>
            <a:prstGeom prst="rect">
              <a:avLst/>
            </a:prstGeom>
          </p:spPr>
          <p:txBody>
            <a:bodyPr anchor="ctr" rtlCol="false" tIns="50800" lIns="50800" bIns="50800" rIns="50800"/>
            <a:lstStyle/>
            <a:p>
              <a:pPr algn="ctr">
                <a:lnSpc>
                  <a:spcPts val="2940"/>
                </a:lnSpc>
              </a:pPr>
            </a:p>
          </p:txBody>
        </p:sp>
      </p:grpSp>
      <p:sp>
        <p:nvSpPr>
          <p:cNvPr name="Freeform 35" id="35"/>
          <p:cNvSpPr/>
          <p:nvPr/>
        </p:nvSpPr>
        <p:spPr>
          <a:xfrm flipH="false" flipV="false" rot="0">
            <a:off x="6796321" y="3314080"/>
            <a:ext cx="4286438" cy="4099389"/>
          </a:xfrm>
          <a:custGeom>
            <a:avLst/>
            <a:gdLst/>
            <a:ahLst/>
            <a:cxnLst/>
            <a:rect r="r" b="b" t="t" l="l"/>
            <a:pathLst>
              <a:path h="4099389" w="4286438">
                <a:moveTo>
                  <a:pt x="0" y="0"/>
                </a:moveTo>
                <a:lnTo>
                  <a:pt x="4286438" y="0"/>
                </a:lnTo>
                <a:lnTo>
                  <a:pt x="4286438" y="4099389"/>
                </a:lnTo>
                <a:lnTo>
                  <a:pt x="0" y="4099389"/>
                </a:lnTo>
                <a:lnTo>
                  <a:pt x="0" y="0"/>
                </a:lnTo>
                <a:close/>
              </a:path>
            </a:pathLst>
          </a:custGeom>
          <a:blipFill>
            <a:blip r:embed="rId2"/>
            <a:stretch>
              <a:fillRect l="-3221" t="0" r="-10389" b="0"/>
            </a:stretch>
          </a:blipFill>
        </p:spPr>
      </p:sp>
      <p:sp>
        <p:nvSpPr>
          <p:cNvPr name="TextBox 36" id="36"/>
          <p:cNvSpPr txBox="true"/>
          <p:nvPr/>
        </p:nvSpPr>
        <p:spPr>
          <a:xfrm rot="0">
            <a:off x="946409" y="1489725"/>
            <a:ext cx="4591237" cy="1824355"/>
          </a:xfrm>
          <a:prstGeom prst="rect">
            <a:avLst/>
          </a:prstGeom>
        </p:spPr>
        <p:txBody>
          <a:bodyPr anchor="t" rtlCol="false" tIns="0" lIns="0" bIns="0" rIns="0">
            <a:spAutoFit/>
          </a:bodyPr>
          <a:lstStyle/>
          <a:p>
            <a:pPr algn="l">
              <a:lnSpc>
                <a:spcPts val="7280"/>
              </a:lnSpc>
            </a:pPr>
            <a:r>
              <a:rPr lang="en-US" sz="5600" b="true">
                <a:solidFill>
                  <a:srgbClr val="FFFFFF"/>
                </a:solidFill>
                <a:latin typeface="League Spartan"/>
                <a:ea typeface="League Spartan"/>
                <a:cs typeface="League Spartan"/>
                <a:sym typeface="League Spartan"/>
              </a:rPr>
              <a:t>Corporate Overview</a:t>
            </a:r>
          </a:p>
        </p:txBody>
      </p:sp>
      <p:sp>
        <p:nvSpPr>
          <p:cNvPr name="TextBox 37" id="37"/>
          <p:cNvSpPr txBox="true"/>
          <p:nvPr/>
        </p:nvSpPr>
        <p:spPr>
          <a:xfrm rot="0">
            <a:off x="13015646" y="5960062"/>
            <a:ext cx="3592969" cy="815340"/>
          </a:xfrm>
          <a:prstGeom prst="rect">
            <a:avLst/>
          </a:prstGeom>
        </p:spPr>
        <p:txBody>
          <a:bodyPr anchor="t" rtlCol="false" tIns="0" lIns="0" bIns="0" rIns="0">
            <a:spAutoFit/>
          </a:bodyPr>
          <a:lstStyle/>
          <a:p>
            <a:pPr algn="l">
              <a:lnSpc>
                <a:spcPts val="3359"/>
              </a:lnSpc>
            </a:pPr>
            <a:r>
              <a:rPr lang="en-US" sz="2400">
                <a:solidFill>
                  <a:srgbClr val="293B63"/>
                </a:solidFill>
                <a:latin typeface="Montserrat"/>
                <a:ea typeface="Montserrat"/>
                <a:cs typeface="Montserrat"/>
                <a:sym typeface="Montserrat"/>
              </a:rPr>
              <a:t>MBE GMSDC AT252142</a:t>
            </a:r>
          </a:p>
          <a:p>
            <a:pPr algn="l">
              <a:lnSpc>
                <a:spcPts val="3359"/>
              </a:lnSpc>
            </a:pPr>
          </a:p>
        </p:txBody>
      </p:sp>
      <p:sp>
        <p:nvSpPr>
          <p:cNvPr name="TextBox 38" id="38"/>
          <p:cNvSpPr txBox="true"/>
          <p:nvPr/>
        </p:nvSpPr>
        <p:spPr>
          <a:xfrm rot="0">
            <a:off x="7461912" y="8196144"/>
            <a:ext cx="3716266" cy="396240"/>
          </a:xfrm>
          <a:prstGeom prst="rect">
            <a:avLst/>
          </a:prstGeom>
        </p:spPr>
        <p:txBody>
          <a:bodyPr anchor="t" rtlCol="false" tIns="0" lIns="0" bIns="0" rIns="0">
            <a:spAutoFit/>
          </a:bodyPr>
          <a:lstStyle/>
          <a:p>
            <a:pPr algn="l">
              <a:lnSpc>
                <a:spcPts val="3359"/>
              </a:lnSpc>
            </a:pPr>
            <a:r>
              <a:rPr lang="en-US" sz="2399">
                <a:solidFill>
                  <a:srgbClr val="293B63"/>
                </a:solidFill>
                <a:latin typeface="Montserrat"/>
                <a:ea typeface="Montserrat"/>
                <a:cs typeface="Montserrat"/>
                <a:sym typeface="Montserrat"/>
              </a:rPr>
              <a:t>Celeste Keckley, CEO </a:t>
            </a:r>
          </a:p>
        </p:txBody>
      </p:sp>
      <p:sp>
        <p:nvSpPr>
          <p:cNvPr name="TextBox 39" id="39"/>
          <p:cNvSpPr txBox="true"/>
          <p:nvPr/>
        </p:nvSpPr>
        <p:spPr>
          <a:xfrm rot="0">
            <a:off x="1202190" y="8167030"/>
            <a:ext cx="3195487" cy="264160"/>
          </a:xfrm>
          <a:prstGeom prst="rect">
            <a:avLst/>
          </a:prstGeom>
        </p:spPr>
        <p:txBody>
          <a:bodyPr anchor="t" rtlCol="false" tIns="0" lIns="0" bIns="0" rIns="0">
            <a:spAutoFit/>
          </a:bodyPr>
          <a:lstStyle/>
          <a:p>
            <a:pPr algn="ctr">
              <a:lnSpc>
                <a:spcPts val="2239"/>
              </a:lnSpc>
            </a:pPr>
            <a:r>
              <a:rPr lang="en-US" sz="1599">
                <a:solidFill>
                  <a:srgbClr val="FFFFFF"/>
                </a:solidFill>
                <a:latin typeface="Montserrat"/>
                <a:ea typeface="Montserrat"/>
                <a:cs typeface="Montserrat"/>
                <a:sym typeface="Montserrat"/>
              </a:rPr>
              <a:t>www.amalst.com</a:t>
            </a:r>
          </a:p>
        </p:txBody>
      </p:sp>
      <p:sp>
        <p:nvSpPr>
          <p:cNvPr name="TextBox 40" id="40"/>
          <p:cNvSpPr txBox="true"/>
          <p:nvPr/>
        </p:nvSpPr>
        <p:spPr>
          <a:xfrm rot="0">
            <a:off x="12341434" y="1388294"/>
            <a:ext cx="4591237" cy="636906"/>
          </a:xfrm>
          <a:prstGeom prst="rect">
            <a:avLst/>
          </a:prstGeom>
        </p:spPr>
        <p:txBody>
          <a:bodyPr anchor="t" rtlCol="false" tIns="0" lIns="0" bIns="0" rIns="0">
            <a:spAutoFit/>
          </a:bodyPr>
          <a:lstStyle/>
          <a:p>
            <a:pPr algn="l">
              <a:lnSpc>
                <a:spcPts val="5319"/>
              </a:lnSpc>
              <a:spcBef>
                <a:spcPct val="0"/>
              </a:spcBef>
            </a:pPr>
            <a:r>
              <a:rPr lang="en-US" sz="3799">
                <a:solidFill>
                  <a:srgbClr val="0B143C"/>
                </a:solidFill>
                <a:latin typeface="League Spartan"/>
                <a:ea typeface="League Spartan"/>
                <a:cs typeface="League Spartan"/>
                <a:sym typeface="League Spartan"/>
              </a:rPr>
              <a:t>Certifications</a:t>
            </a:r>
          </a:p>
        </p:txBody>
      </p:sp>
      <p:sp>
        <p:nvSpPr>
          <p:cNvPr name="TextBox 41" id="41"/>
          <p:cNvSpPr txBox="true"/>
          <p:nvPr/>
        </p:nvSpPr>
        <p:spPr>
          <a:xfrm rot="0">
            <a:off x="13015646" y="4783874"/>
            <a:ext cx="4243654" cy="396240"/>
          </a:xfrm>
          <a:prstGeom prst="rect">
            <a:avLst/>
          </a:prstGeom>
        </p:spPr>
        <p:txBody>
          <a:bodyPr anchor="t" rtlCol="false" tIns="0" lIns="0" bIns="0" rIns="0">
            <a:spAutoFit/>
          </a:bodyPr>
          <a:lstStyle/>
          <a:p>
            <a:pPr algn="l">
              <a:lnSpc>
                <a:spcPts val="3359"/>
              </a:lnSpc>
            </a:pPr>
            <a:r>
              <a:rPr lang="en-US" sz="2400">
                <a:solidFill>
                  <a:srgbClr val="293B63"/>
                </a:solidFill>
                <a:latin typeface="Montserrat"/>
                <a:ea typeface="Montserrat"/>
                <a:cs typeface="Montserrat"/>
                <a:sym typeface="Montserrat"/>
              </a:rPr>
              <a:t>Certified Capture Manager</a:t>
            </a:r>
          </a:p>
        </p:txBody>
      </p:sp>
      <p:sp>
        <p:nvSpPr>
          <p:cNvPr name="TextBox 42" id="42"/>
          <p:cNvSpPr txBox="true"/>
          <p:nvPr/>
        </p:nvSpPr>
        <p:spPr>
          <a:xfrm rot="0">
            <a:off x="13015646" y="7132579"/>
            <a:ext cx="3592969" cy="815340"/>
          </a:xfrm>
          <a:prstGeom prst="rect">
            <a:avLst/>
          </a:prstGeom>
        </p:spPr>
        <p:txBody>
          <a:bodyPr anchor="t" rtlCol="false" tIns="0" lIns="0" bIns="0" rIns="0">
            <a:spAutoFit/>
          </a:bodyPr>
          <a:lstStyle/>
          <a:p>
            <a:pPr algn="l">
              <a:lnSpc>
                <a:spcPts val="3359"/>
              </a:lnSpc>
            </a:pPr>
            <a:r>
              <a:rPr lang="en-US" sz="2400">
                <a:solidFill>
                  <a:srgbClr val="293B63"/>
                </a:solidFill>
                <a:latin typeface="Montserrat"/>
                <a:ea typeface="Montserrat"/>
                <a:cs typeface="Montserrat"/>
                <a:sym typeface="Montserrat"/>
              </a:rPr>
              <a:t>DBE GADOT </a:t>
            </a:r>
          </a:p>
          <a:p>
            <a:pPr algn="l">
              <a:lnSpc>
                <a:spcPts val="3359"/>
              </a:lnSpc>
            </a:pPr>
          </a:p>
        </p:txBody>
      </p:sp>
      <p:sp>
        <p:nvSpPr>
          <p:cNvPr name="TextBox 43" id="43"/>
          <p:cNvSpPr txBox="true"/>
          <p:nvPr/>
        </p:nvSpPr>
        <p:spPr>
          <a:xfrm rot="0">
            <a:off x="13015646" y="2538943"/>
            <a:ext cx="3592969" cy="815340"/>
          </a:xfrm>
          <a:prstGeom prst="rect">
            <a:avLst/>
          </a:prstGeom>
        </p:spPr>
        <p:txBody>
          <a:bodyPr anchor="t" rtlCol="false" tIns="0" lIns="0" bIns="0" rIns="0">
            <a:spAutoFit/>
          </a:bodyPr>
          <a:lstStyle/>
          <a:p>
            <a:pPr algn="l">
              <a:lnSpc>
                <a:spcPts val="3359"/>
              </a:lnSpc>
            </a:pPr>
            <a:r>
              <a:rPr lang="en-US" sz="2400">
                <a:solidFill>
                  <a:srgbClr val="293B63"/>
                </a:solidFill>
                <a:latin typeface="Montserrat"/>
                <a:ea typeface="Montserrat"/>
                <a:cs typeface="Montserrat"/>
                <a:sym typeface="Montserrat"/>
              </a:rPr>
              <a:t>WOSB-SBA 241694</a:t>
            </a:r>
          </a:p>
          <a:p>
            <a:pPr algn="l">
              <a:lnSpc>
                <a:spcPts val="3359"/>
              </a:lnSpc>
            </a:pPr>
          </a:p>
        </p:txBody>
      </p:sp>
      <p:sp>
        <p:nvSpPr>
          <p:cNvPr name="TextBox 44" id="44"/>
          <p:cNvSpPr txBox="true"/>
          <p:nvPr/>
        </p:nvSpPr>
        <p:spPr>
          <a:xfrm rot="0">
            <a:off x="1618210" y="4099856"/>
            <a:ext cx="4135659" cy="815340"/>
          </a:xfrm>
          <a:prstGeom prst="rect">
            <a:avLst/>
          </a:prstGeom>
        </p:spPr>
        <p:txBody>
          <a:bodyPr anchor="t" rtlCol="false" tIns="0" lIns="0" bIns="0" rIns="0">
            <a:spAutoFit/>
          </a:bodyPr>
          <a:lstStyle/>
          <a:p>
            <a:pPr algn="l">
              <a:lnSpc>
                <a:spcPts val="3359"/>
              </a:lnSpc>
              <a:spcBef>
                <a:spcPct val="0"/>
              </a:spcBef>
            </a:pPr>
            <a:r>
              <a:rPr lang="en-US" sz="2399">
                <a:solidFill>
                  <a:srgbClr val="0B143C"/>
                </a:solidFill>
                <a:latin typeface="Montserrat"/>
                <a:ea typeface="Montserrat"/>
                <a:cs typeface="Montserrat"/>
                <a:sym typeface="Montserrat"/>
              </a:rPr>
              <a:t>Minority/Women-Owned Certified Small Business</a:t>
            </a:r>
          </a:p>
        </p:txBody>
      </p:sp>
      <p:sp>
        <p:nvSpPr>
          <p:cNvPr name="TextBox 45" id="45"/>
          <p:cNvSpPr txBox="true"/>
          <p:nvPr/>
        </p:nvSpPr>
        <p:spPr>
          <a:xfrm rot="0">
            <a:off x="1618210" y="5407639"/>
            <a:ext cx="4412815" cy="815340"/>
          </a:xfrm>
          <a:prstGeom prst="rect">
            <a:avLst/>
          </a:prstGeom>
        </p:spPr>
        <p:txBody>
          <a:bodyPr anchor="t" rtlCol="false" tIns="0" lIns="0" bIns="0" rIns="0">
            <a:spAutoFit/>
          </a:bodyPr>
          <a:lstStyle/>
          <a:p>
            <a:pPr algn="l">
              <a:lnSpc>
                <a:spcPts val="3359"/>
              </a:lnSpc>
              <a:spcBef>
                <a:spcPct val="0"/>
              </a:spcBef>
            </a:pPr>
            <a:r>
              <a:rPr lang="en-US" sz="2399">
                <a:solidFill>
                  <a:srgbClr val="0B143C"/>
                </a:solidFill>
                <a:latin typeface="Montserrat"/>
                <a:ea typeface="Montserrat"/>
                <a:cs typeface="Montserrat"/>
                <a:sym typeface="Montserrat"/>
              </a:rPr>
              <a:t>Headquartered in Metro Atlanta </a:t>
            </a:r>
          </a:p>
        </p:txBody>
      </p:sp>
      <p:sp>
        <p:nvSpPr>
          <p:cNvPr name="TextBox 46" id="46"/>
          <p:cNvSpPr txBox="true"/>
          <p:nvPr/>
        </p:nvSpPr>
        <p:spPr>
          <a:xfrm rot="0">
            <a:off x="1618210" y="6658271"/>
            <a:ext cx="3920811" cy="815340"/>
          </a:xfrm>
          <a:prstGeom prst="rect">
            <a:avLst/>
          </a:prstGeom>
        </p:spPr>
        <p:txBody>
          <a:bodyPr anchor="t" rtlCol="false" tIns="0" lIns="0" bIns="0" rIns="0">
            <a:spAutoFit/>
          </a:bodyPr>
          <a:lstStyle/>
          <a:p>
            <a:pPr algn="l">
              <a:lnSpc>
                <a:spcPts val="3359"/>
              </a:lnSpc>
              <a:spcBef>
                <a:spcPct val="0"/>
              </a:spcBef>
            </a:pPr>
            <a:r>
              <a:rPr lang="en-US" sz="2399">
                <a:solidFill>
                  <a:srgbClr val="0B143C"/>
                </a:solidFill>
                <a:latin typeface="Montserrat"/>
                <a:ea typeface="Montserrat"/>
                <a:cs typeface="Montserrat"/>
                <a:sym typeface="Montserrat"/>
              </a:rPr>
              <a:t>Experienced Leadership Team</a:t>
            </a:r>
          </a:p>
        </p:txBody>
      </p:sp>
      <p:sp>
        <p:nvSpPr>
          <p:cNvPr name="TextBox 47" id="47"/>
          <p:cNvSpPr txBox="true"/>
          <p:nvPr/>
        </p:nvSpPr>
        <p:spPr>
          <a:xfrm rot="0">
            <a:off x="13015646" y="3723003"/>
            <a:ext cx="3592969" cy="815340"/>
          </a:xfrm>
          <a:prstGeom prst="rect">
            <a:avLst/>
          </a:prstGeom>
        </p:spPr>
        <p:txBody>
          <a:bodyPr anchor="t" rtlCol="false" tIns="0" lIns="0" bIns="0" rIns="0">
            <a:spAutoFit/>
          </a:bodyPr>
          <a:lstStyle/>
          <a:p>
            <a:pPr algn="l">
              <a:lnSpc>
                <a:spcPts val="3359"/>
              </a:lnSpc>
            </a:pPr>
            <a:r>
              <a:rPr lang="en-US" sz="2400">
                <a:solidFill>
                  <a:srgbClr val="293B63"/>
                </a:solidFill>
                <a:latin typeface="Montserrat"/>
                <a:ea typeface="Montserrat"/>
                <a:cs typeface="Montserrat"/>
                <a:sym typeface="Montserrat"/>
              </a:rPr>
              <a:t>WBE-WBENC 2402592</a:t>
            </a:r>
          </a:p>
          <a:p>
            <a:pPr algn="l">
              <a:lnSpc>
                <a:spcPts val="335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861478" y="1648196"/>
            <a:ext cx="5397822" cy="5227675"/>
            <a:chOff x="0" y="0"/>
            <a:chExt cx="1421649" cy="1376836"/>
          </a:xfrm>
        </p:grpSpPr>
        <p:sp>
          <p:nvSpPr>
            <p:cNvPr name="Freeform 3" id="3"/>
            <p:cNvSpPr/>
            <p:nvPr/>
          </p:nvSpPr>
          <p:spPr>
            <a:xfrm flipH="false" flipV="false" rot="0">
              <a:off x="0" y="0"/>
              <a:ext cx="1421649" cy="1376836"/>
            </a:xfrm>
            <a:custGeom>
              <a:avLst/>
              <a:gdLst/>
              <a:ahLst/>
              <a:cxnLst/>
              <a:rect r="r" b="b" t="t" l="l"/>
              <a:pathLst>
                <a:path h="1376836" w="1421649">
                  <a:moveTo>
                    <a:pt x="0" y="0"/>
                  </a:moveTo>
                  <a:lnTo>
                    <a:pt x="1421649" y="0"/>
                  </a:lnTo>
                  <a:lnTo>
                    <a:pt x="1421649" y="1376836"/>
                  </a:lnTo>
                  <a:lnTo>
                    <a:pt x="0" y="1376836"/>
                  </a:lnTo>
                  <a:close/>
                </a:path>
              </a:pathLst>
            </a:custGeom>
            <a:solidFill>
              <a:srgbClr val="0B143C"/>
            </a:solidFill>
          </p:spPr>
        </p:sp>
        <p:sp>
          <p:nvSpPr>
            <p:cNvPr name="TextBox 4" id="4"/>
            <p:cNvSpPr txBox="true"/>
            <p:nvPr/>
          </p:nvSpPr>
          <p:spPr>
            <a:xfrm>
              <a:off x="0" y="-38100"/>
              <a:ext cx="1421649" cy="1414936"/>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1651317" y="8319979"/>
            <a:ext cx="3542467" cy="462603"/>
            <a:chOff x="0" y="0"/>
            <a:chExt cx="2948896" cy="385090"/>
          </a:xfrm>
        </p:grpSpPr>
        <p:sp>
          <p:nvSpPr>
            <p:cNvPr name="Freeform 6" id="6"/>
            <p:cNvSpPr/>
            <p:nvPr/>
          </p:nvSpPr>
          <p:spPr>
            <a:xfrm flipH="false" flipV="false" rot="0">
              <a:off x="0" y="0"/>
              <a:ext cx="2948896" cy="385090"/>
            </a:xfrm>
            <a:custGeom>
              <a:avLst/>
              <a:gdLst/>
              <a:ahLst/>
              <a:cxnLst/>
              <a:rect r="r" b="b" t="t" l="l"/>
              <a:pathLst>
                <a:path h="385090" w="2948896">
                  <a:moveTo>
                    <a:pt x="2745696" y="0"/>
                  </a:moveTo>
                  <a:cubicBezTo>
                    <a:pt x="2857920" y="0"/>
                    <a:pt x="2948896" y="86205"/>
                    <a:pt x="2948896" y="192545"/>
                  </a:cubicBezTo>
                  <a:cubicBezTo>
                    <a:pt x="2948896" y="298885"/>
                    <a:pt x="2857920" y="385090"/>
                    <a:pt x="2745696" y="385090"/>
                  </a:cubicBezTo>
                  <a:lnTo>
                    <a:pt x="203200" y="385090"/>
                  </a:lnTo>
                  <a:cubicBezTo>
                    <a:pt x="90976" y="385090"/>
                    <a:pt x="0" y="298885"/>
                    <a:pt x="0" y="192545"/>
                  </a:cubicBezTo>
                  <a:cubicBezTo>
                    <a:pt x="0" y="86205"/>
                    <a:pt x="90976" y="0"/>
                    <a:pt x="203200" y="0"/>
                  </a:cubicBezTo>
                  <a:close/>
                </a:path>
              </a:pathLst>
            </a:custGeom>
            <a:solidFill>
              <a:srgbClr val="FF6900"/>
            </a:solidFill>
          </p:spPr>
        </p:sp>
        <p:sp>
          <p:nvSpPr>
            <p:cNvPr name="TextBox 7" id="7"/>
            <p:cNvSpPr txBox="true"/>
            <p:nvPr/>
          </p:nvSpPr>
          <p:spPr>
            <a:xfrm>
              <a:off x="0" y="-38100"/>
              <a:ext cx="2948896" cy="423190"/>
            </a:xfrm>
            <a:prstGeom prst="rect">
              <a:avLst/>
            </a:prstGeom>
          </p:spPr>
          <p:txBody>
            <a:bodyPr anchor="ctr" rtlCol="false" tIns="50800" lIns="50800" bIns="50800" rIns="50800"/>
            <a:lstStyle/>
            <a:p>
              <a:pPr algn="ctr">
                <a:lnSpc>
                  <a:spcPts val="2940"/>
                </a:lnSpc>
              </a:pPr>
            </a:p>
          </p:txBody>
        </p:sp>
      </p:grpSp>
      <p:sp>
        <p:nvSpPr>
          <p:cNvPr name="Freeform 8" id="8"/>
          <p:cNvSpPr/>
          <p:nvPr/>
        </p:nvSpPr>
        <p:spPr>
          <a:xfrm flipH="false" flipV="false" rot="0">
            <a:off x="10420398" y="2490860"/>
            <a:ext cx="6151686" cy="3542346"/>
          </a:xfrm>
          <a:custGeom>
            <a:avLst/>
            <a:gdLst/>
            <a:ahLst/>
            <a:cxnLst/>
            <a:rect r="r" b="b" t="t" l="l"/>
            <a:pathLst>
              <a:path h="3542346" w="6151686">
                <a:moveTo>
                  <a:pt x="0" y="0"/>
                </a:moveTo>
                <a:lnTo>
                  <a:pt x="6151686" y="0"/>
                </a:lnTo>
                <a:lnTo>
                  <a:pt x="6151686" y="3542346"/>
                </a:lnTo>
                <a:lnTo>
                  <a:pt x="0" y="3542346"/>
                </a:lnTo>
                <a:lnTo>
                  <a:pt x="0" y="0"/>
                </a:lnTo>
                <a:close/>
              </a:path>
            </a:pathLst>
          </a:custGeom>
          <a:blipFill>
            <a:blip r:embed="rId2"/>
            <a:stretch>
              <a:fillRect l="0" t="0" r="0" b="0"/>
            </a:stretch>
          </a:blipFill>
        </p:spPr>
      </p:sp>
      <p:sp>
        <p:nvSpPr>
          <p:cNvPr name="TextBox 9" id="9"/>
          <p:cNvSpPr txBox="true"/>
          <p:nvPr/>
        </p:nvSpPr>
        <p:spPr>
          <a:xfrm rot="0">
            <a:off x="1651317" y="2700455"/>
            <a:ext cx="6632157" cy="953135"/>
          </a:xfrm>
          <a:prstGeom prst="rect">
            <a:avLst/>
          </a:prstGeom>
        </p:spPr>
        <p:txBody>
          <a:bodyPr anchor="t" rtlCol="false" tIns="0" lIns="0" bIns="0" rIns="0">
            <a:spAutoFit/>
          </a:bodyPr>
          <a:lstStyle/>
          <a:p>
            <a:pPr algn="l">
              <a:lnSpc>
                <a:spcPts val="7840"/>
              </a:lnSpc>
            </a:pPr>
            <a:r>
              <a:rPr lang="en-US" sz="5600">
                <a:solidFill>
                  <a:srgbClr val="0B143C"/>
                </a:solidFill>
                <a:latin typeface="League Spartan"/>
                <a:ea typeface="League Spartan"/>
                <a:cs typeface="League Spartan"/>
                <a:sym typeface="League Spartan"/>
              </a:rPr>
              <a:t>Differentiators</a:t>
            </a:r>
          </a:p>
        </p:txBody>
      </p:sp>
      <p:sp>
        <p:nvSpPr>
          <p:cNvPr name="TextBox 10" id="10"/>
          <p:cNvSpPr txBox="true"/>
          <p:nvPr/>
        </p:nvSpPr>
        <p:spPr>
          <a:xfrm rot="0">
            <a:off x="1687032" y="4223933"/>
            <a:ext cx="7854478" cy="3887470"/>
          </a:xfrm>
          <a:prstGeom prst="rect">
            <a:avLst/>
          </a:prstGeom>
        </p:spPr>
        <p:txBody>
          <a:bodyPr anchor="t" rtlCol="false" tIns="0" lIns="0" bIns="0" rIns="0">
            <a:spAutoFit/>
          </a:bodyPr>
          <a:lstStyle/>
          <a:p>
            <a:pPr algn="l">
              <a:lnSpc>
                <a:spcPts val="3079"/>
              </a:lnSpc>
            </a:pPr>
            <a:r>
              <a:rPr lang="en-US" sz="2199">
                <a:solidFill>
                  <a:srgbClr val="293B63"/>
                </a:solidFill>
                <a:latin typeface="Montserrat"/>
                <a:ea typeface="Montserrat"/>
                <a:cs typeface="Montserrat"/>
                <a:sym typeface="Montserrat"/>
              </a:rPr>
              <a:t>25 Years Healthcare, Laboratory and Research Products and Services </a:t>
            </a:r>
          </a:p>
          <a:p>
            <a:pPr algn="l">
              <a:lnSpc>
                <a:spcPts val="3079"/>
              </a:lnSpc>
            </a:pPr>
          </a:p>
          <a:p>
            <a:pPr algn="l">
              <a:lnSpc>
                <a:spcPts val="3079"/>
              </a:lnSpc>
            </a:pPr>
            <a:r>
              <a:rPr lang="en-US" sz="2199">
                <a:solidFill>
                  <a:srgbClr val="293B63"/>
                </a:solidFill>
                <a:latin typeface="Montserrat"/>
                <a:ea typeface="Montserrat"/>
                <a:cs typeface="Montserrat"/>
                <a:sym typeface="Montserrat"/>
              </a:rPr>
              <a:t>Professional Laboratory Scientist - Infectious Disease</a:t>
            </a:r>
          </a:p>
          <a:p>
            <a:pPr algn="l">
              <a:lnSpc>
                <a:spcPts val="3079"/>
              </a:lnSpc>
            </a:pPr>
          </a:p>
          <a:p>
            <a:pPr algn="l">
              <a:lnSpc>
                <a:spcPts val="3079"/>
              </a:lnSpc>
            </a:pPr>
            <a:r>
              <a:rPr lang="en-US" sz="2199">
                <a:solidFill>
                  <a:srgbClr val="293B63"/>
                </a:solidFill>
                <a:latin typeface="Montserrat"/>
                <a:ea typeface="Montserrat"/>
                <a:cs typeface="Montserrat"/>
                <a:sym typeface="Montserrat"/>
              </a:rPr>
              <a:t>30,000 Product SKUs</a:t>
            </a:r>
          </a:p>
          <a:p>
            <a:pPr algn="l">
              <a:lnSpc>
                <a:spcPts val="3079"/>
              </a:lnSpc>
            </a:pPr>
          </a:p>
          <a:p>
            <a:pPr algn="l">
              <a:lnSpc>
                <a:spcPts val="3079"/>
              </a:lnSpc>
            </a:pPr>
            <a:r>
              <a:rPr lang="en-US" sz="2199">
                <a:solidFill>
                  <a:srgbClr val="293B63"/>
                </a:solidFill>
                <a:latin typeface="Montserrat"/>
                <a:ea typeface="Montserrat"/>
                <a:cs typeface="Montserrat"/>
                <a:sym typeface="Montserrat"/>
              </a:rPr>
              <a:t>Debt Free Business with Established Line Of Credit</a:t>
            </a:r>
          </a:p>
          <a:p>
            <a:pPr algn="l">
              <a:lnSpc>
                <a:spcPts val="3079"/>
              </a:lnSpc>
            </a:pPr>
          </a:p>
          <a:p>
            <a:pPr algn="l">
              <a:lnSpc>
                <a:spcPts val="3079"/>
              </a:lnSpc>
            </a:pPr>
          </a:p>
        </p:txBody>
      </p:sp>
      <p:sp>
        <p:nvSpPr>
          <p:cNvPr name="TextBox 11" id="11"/>
          <p:cNvSpPr txBox="true"/>
          <p:nvPr/>
        </p:nvSpPr>
        <p:spPr>
          <a:xfrm rot="0">
            <a:off x="1651317" y="8404954"/>
            <a:ext cx="3277635" cy="264079"/>
          </a:xfrm>
          <a:prstGeom prst="rect">
            <a:avLst/>
          </a:prstGeom>
        </p:spPr>
        <p:txBody>
          <a:bodyPr anchor="t" rtlCol="false" tIns="0" lIns="0" bIns="0" rIns="0">
            <a:spAutoFit/>
          </a:bodyPr>
          <a:lstStyle/>
          <a:p>
            <a:pPr algn="ctr">
              <a:lnSpc>
                <a:spcPts val="2239"/>
              </a:lnSpc>
            </a:pPr>
            <a:r>
              <a:rPr lang="en-US" sz="1599">
                <a:solidFill>
                  <a:srgbClr val="FFFFFF"/>
                </a:solidFill>
                <a:latin typeface="Montserrat"/>
                <a:ea typeface="Montserrat"/>
                <a:cs typeface="Montserrat"/>
                <a:sym typeface="Montserrat"/>
              </a:rPr>
              <a:t>www.amalst.com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93929" y="4041570"/>
            <a:ext cx="518299" cy="468283"/>
            <a:chOff x="0" y="0"/>
            <a:chExt cx="136507" cy="123334"/>
          </a:xfrm>
        </p:grpSpPr>
        <p:sp>
          <p:nvSpPr>
            <p:cNvPr name="Freeform 3" id="3"/>
            <p:cNvSpPr/>
            <p:nvPr/>
          </p:nvSpPr>
          <p:spPr>
            <a:xfrm flipH="false" flipV="false" rot="0">
              <a:off x="0" y="0"/>
              <a:ext cx="136507" cy="123334"/>
            </a:xfrm>
            <a:custGeom>
              <a:avLst/>
              <a:gdLst/>
              <a:ahLst/>
              <a:cxnLst/>
              <a:rect r="r" b="b" t="t" l="l"/>
              <a:pathLst>
                <a:path h="123334" w="136507">
                  <a:moveTo>
                    <a:pt x="0" y="0"/>
                  </a:moveTo>
                  <a:lnTo>
                    <a:pt x="136507" y="0"/>
                  </a:lnTo>
                  <a:lnTo>
                    <a:pt x="136507" y="123334"/>
                  </a:lnTo>
                  <a:lnTo>
                    <a:pt x="0" y="123334"/>
                  </a:lnTo>
                  <a:close/>
                </a:path>
              </a:pathLst>
            </a:custGeom>
            <a:solidFill>
              <a:srgbClr val="0B143C"/>
            </a:solidFill>
          </p:spPr>
        </p:sp>
        <p:sp>
          <p:nvSpPr>
            <p:cNvPr name="TextBox 4" id="4"/>
            <p:cNvSpPr txBox="true"/>
            <p:nvPr/>
          </p:nvSpPr>
          <p:spPr>
            <a:xfrm>
              <a:off x="0" y="-38100"/>
              <a:ext cx="136507" cy="161434"/>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1893929" y="6513942"/>
            <a:ext cx="518299" cy="468283"/>
            <a:chOff x="0" y="0"/>
            <a:chExt cx="136507" cy="123334"/>
          </a:xfrm>
        </p:grpSpPr>
        <p:sp>
          <p:nvSpPr>
            <p:cNvPr name="Freeform 6" id="6"/>
            <p:cNvSpPr/>
            <p:nvPr/>
          </p:nvSpPr>
          <p:spPr>
            <a:xfrm flipH="false" flipV="false" rot="0">
              <a:off x="0" y="0"/>
              <a:ext cx="136507" cy="123334"/>
            </a:xfrm>
            <a:custGeom>
              <a:avLst/>
              <a:gdLst/>
              <a:ahLst/>
              <a:cxnLst/>
              <a:rect r="r" b="b" t="t" l="l"/>
              <a:pathLst>
                <a:path h="123334" w="136507">
                  <a:moveTo>
                    <a:pt x="0" y="0"/>
                  </a:moveTo>
                  <a:lnTo>
                    <a:pt x="136507" y="0"/>
                  </a:lnTo>
                  <a:lnTo>
                    <a:pt x="136507" y="123334"/>
                  </a:lnTo>
                  <a:lnTo>
                    <a:pt x="0" y="123334"/>
                  </a:lnTo>
                  <a:close/>
                </a:path>
              </a:pathLst>
            </a:custGeom>
            <a:solidFill>
              <a:srgbClr val="0B143C"/>
            </a:solidFill>
          </p:spPr>
        </p:sp>
        <p:sp>
          <p:nvSpPr>
            <p:cNvPr name="TextBox 7" id="7"/>
            <p:cNvSpPr txBox="true"/>
            <p:nvPr/>
          </p:nvSpPr>
          <p:spPr>
            <a:xfrm>
              <a:off x="0" y="-38100"/>
              <a:ext cx="136507" cy="161434"/>
            </a:xfrm>
            <a:prstGeom prst="rect">
              <a:avLst/>
            </a:prstGeom>
          </p:spPr>
          <p:txBody>
            <a:bodyPr anchor="ctr" rtlCol="false" tIns="50800" lIns="50800" bIns="50800" rIns="50800"/>
            <a:lstStyle/>
            <a:p>
              <a:pPr algn="ctr">
                <a:lnSpc>
                  <a:spcPts val="2940"/>
                </a:lnSpc>
              </a:pPr>
            </a:p>
          </p:txBody>
        </p:sp>
      </p:grpSp>
      <p:grpSp>
        <p:nvGrpSpPr>
          <p:cNvPr name="Group 8" id="8"/>
          <p:cNvGrpSpPr/>
          <p:nvPr/>
        </p:nvGrpSpPr>
        <p:grpSpPr>
          <a:xfrm rot="0">
            <a:off x="13457020" y="-260263"/>
            <a:ext cx="5822310" cy="12147363"/>
            <a:chOff x="0" y="0"/>
            <a:chExt cx="1533448" cy="3199305"/>
          </a:xfrm>
        </p:grpSpPr>
        <p:sp>
          <p:nvSpPr>
            <p:cNvPr name="Freeform 9" id="9"/>
            <p:cNvSpPr/>
            <p:nvPr/>
          </p:nvSpPr>
          <p:spPr>
            <a:xfrm flipH="false" flipV="false" rot="0">
              <a:off x="0" y="0"/>
              <a:ext cx="1533448" cy="3199305"/>
            </a:xfrm>
            <a:custGeom>
              <a:avLst/>
              <a:gdLst/>
              <a:ahLst/>
              <a:cxnLst/>
              <a:rect r="r" b="b" t="t" l="l"/>
              <a:pathLst>
                <a:path h="3199305" w="1533448">
                  <a:moveTo>
                    <a:pt x="6648" y="0"/>
                  </a:moveTo>
                  <a:lnTo>
                    <a:pt x="1526800" y="0"/>
                  </a:lnTo>
                  <a:cubicBezTo>
                    <a:pt x="1530471" y="0"/>
                    <a:pt x="1533448" y="2977"/>
                    <a:pt x="1533448" y="6648"/>
                  </a:cubicBezTo>
                  <a:lnTo>
                    <a:pt x="1533448" y="3192657"/>
                  </a:lnTo>
                  <a:cubicBezTo>
                    <a:pt x="1533448" y="3194420"/>
                    <a:pt x="1532748" y="3196111"/>
                    <a:pt x="1531501" y="3197358"/>
                  </a:cubicBezTo>
                  <a:cubicBezTo>
                    <a:pt x="1530254" y="3198605"/>
                    <a:pt x="1528563" y="3199305"/>
                    <a:pt x="1526800" y="3199305"/>
                  </a:cubicBezTo>
                  <a:lnTo>
                    <a:pt x="6648" y="3199305"/>
                  </a:lnTo>
                  <a:cubicBezTo>
                    <a:pt x="2977" y="3199305"/>
                    <a:pt x="0" y="3196329"/>
                    <a:pt x="0" y="3192657"/>
                  </a:cubicBezTo>
                  <a:lnTo>
                    <a:pt x="0" y="6648"/>
                  </a:lnTo>
                  <a:cubicBezTo>
                    <a:pt x="0" y="2977"/>
                    <a:pt x="2977" y="0"/>
                    <a:pt x="6648" y="0"/>
                  </a:cubicBezTo>
                  <a:close/>
                </a:path>
              </a:pathLst>
            </a:custGeom>
            <a:solidFill>
              <a:srgbClr val="0B143C"/>
            </a:solidFill>
          </p:spPr>
        </p:sp>
        <p:sp>
          <p:nvSpPr>
            <p:cNvPr name="TextBox 10" id="10"/>
            <p:cNvSpPr txBox="true"/>
            <p:nvPr/>
          </p:nvSpPr>
          <p:spPr>
            <a:xfrm>
              <a:off x="0" y="-38100"/>
              <a:ext cx="1533448" cy="3237405"/>
            </a:xfrm>
            <a:prstGeom prst="rect">
              <a:avLst/>
            </a:prstGeom>
          </p:spPr>
          <p:txBody>
            <a:bodyPr anchor="ctr" rtlCol="false" tIns="50800" lIns="50800" bIns="50800" rIns="50800"/>
            <a:lstStyle/>
            <a:p>
              <a:pPr algn="ctr">
                <a:lnSpc>
                  <a:spcPts val="2940"/>
                </a:lnSpc>
              </a:pPr>
            </a:p>
          </p:txBody>
        </p:sp>
      </p:grpSp>
      <p:sp>
        <p:nvSpPr>
          <p:cNvPr name="Freeform 11" id="11"/>
          <p:cNvSpPr/>
          <p:nvPr/>
        </p:nvSpPr>
        <p:spPr>
          <a:xfrm flipH="false" flipV="false" rot="0">
            <a:off x="12145571" y="1028700"/>
            <a:ext cx="5417731" cy="3582575"/>
          </a:xfrm>
          <a:custGeom>
            <a:avLst/>
            <a:gdLst/>
            <a:ahLst/>
            <a:cxnLst/>
            <a:rect r="r" b="b" t="t" l="l"/>
            <a:pathLst>
              <a:path h="3582575" w="5417731">
                <a:moveTo>
                  <a:pt x="0" y="0"/>
                </a:moveTo>
                <a:lnTo>
                  <a:pt x="5417731" y="0"/>
                </a:lnTo>
                <a:lnTo>
                  <a:pt x="5417731" y="3582575"/>
                </a:lnTo>
                <a:lnTo>
                  <a:pt x="0" y="3582575"/>
                </a:lnTo>
                <a:lnTo>
                  <a:pt x="0" y="0"/>
                </a:lnTo>
                <a:close/>
              </a:path>
            </a:pathLst>
          </a:custGeom>
          <a:blipFill>
            <a:blip r:embed="rId2"/>
            <a:stretch>
              <a:fillRect l="0" t="0" r="0" b="0"/>
            </a:stretch>
          </a:blipFill>
        </p:spPr>
      </p:sp>
      <p:sp>
        <p:nvSpPr>
          <p:cNvPr name="Freeform 12" id="12"/>
          <p:cNvSpPr/>
          <p:nvPr/>
        </p:nvSpPr>
        <p:spPr>
          <a:xfrm flipH="false" flipV="false" rot="0">
            <a:off x="11315108" y="5244447"/>
            <a:ext cx="5670534" cy="3780356"/>
          </a:xfrm>
          <a:custGeom>
            <a:avLst/>
            <a:gdLst/>
            <a:ahLst/>
            <a:cxnLst/>
            <a:rect r="r" b="b" t="t" l="l"/>
            <a:pathLst>
              <a:path h="3780356" w="5670534">
                <a:moveTo>
                  <a:pt x="0" y="0"/>
                </a:moveTo>
                <a:lnTo>
                  <a:pt x="5670534" y="0"/>
                </a:lnTo>
                <a:lnTo>
                  <a:pt x="5670534" y="3780356"/>
                </a:lnTo>
                <a:lnTo>
                  <a:pt x="0" y="3780356"/>
                </a:lnTo>
                <a:lnTo>
                  <a:pt x="0" y="0"/>
                </a:lnTo>
                <a:close/>
              </a:path>
            </a:pathLst>
          </a:custGeom>
          <a:blipFill>
            <a:blip r:embed="rId3"/>
            <a:stretch>
              <a:fillRect l="0" t="0" r="0" b="0"/>
            </a:stretch>
          </a:blipFill>
        </p:spPr>
      </p:sp>
      <p:sp>
        <p:nvSpPr>
          <p:cNvPr name="TextBox 13" id="13"/>
          <p:cNvSpPr txBox="true"/>
          <p:nvPr/>
        </p:nvSpPr>
        <p:spPr>
          <a:xfrm rot="0">
            <a:off x="1893929" y="1579807"/>
            <a:ext cx="6375500" cy="1943735"/>
          </a:xfrm>
          <a:prstGeom prst="rect">
            <a:avLst/>
          </a:prstGeom>
        </p:spPr>
        <p:txBody>
          <a:bodyPr anchor="t" rtlCol="false" tIns="0" lIns="0" bIns="0" rIns="0">
            <a:spAutoFit/>
          </a:bodyPr>
          <a:lstStyle/>
          <a:p>
            <a:pPr algn="l">
              <a:lnSpc>
                <a:spcPts val="7840"/>
              </a:lnSpc>
            </a:pPr>
            <a:r>
              <a:rPr lang="en-US" sz="5600">
                <a:solidFill>
                  <a:srgbClr val="0B143C"/>
                </a:solidFill>
                <a:latin typeface="League Spartan"/>
                <a:ea typeface="League Spartan"/>
                <a:cs typeface="League Spartan"/>
                <a:sym typeface="League Spartan"/>
              </a:rPr>
              <a:t>Our Products </a:t>
            </a:r>
          </a:p>
          <a:p>
            <a:pPr algn="l">
              <a:lnSpc>
                <a:spcPts val="7840"/>
              </a:lnSpc>
            </a:pPr>
            <a:r>
              <a:rPr lang="en-US" sz="5600">
                <a:solidFill>
                  <a:srgbClr val="0B143C"/>
                </a:solidFill>
                <a:latin typeface="League Spartan"/>
                <a:ea typeface="League Spartan"/>
                <a:cs typeface="League Spartan"/>
                <a:sym typeface="League Spartan"/>
              </a:rPr>
              <a:t>&amp; Services</a:t>
            </a:r>
          </a:p>
        </p:txBody>
      </p:sp>
      <p:sp>
        <p:nvSpPr>
          <p:cNvPr name="TextBox 14" id="14"/>
          <p:cNvSpPr txBox="true"/>
          <p:nvPr/>
        </p:nvSpPr>
        <p:spPr>
          <a:xfrm rot="0">
            <a:off x="2669618" y="7096525"/>
            <a:ext cx="8009213" cy="2213610"/>
          </a:xfrm>
          <a:prstGeom prst="rect">
            <a:avLst/>
          </a:prstGeom>
        </p:spPr>
        <p:txBody>
          <a:bodyPr anchor="t" rtlCol="false" tIns="0" lIns="0" bIns="0" rIns="0">
            <a:spAutoFit/>
          </a:bodyPr>
          <a:lstStyle/>
          <a:p>
            <a:pPr algn="l">
              <a:lnSpc>
                <a:spcPts val="2940"/>
              </a:lnSpc>
            </a:pPr>
            <a:r>
              <a:rPr lang="en-US" sz="2100">
                <a:solidFill>
                  <a:srgbClr val="293B63"/>
                </a:solidFill>
                <a:latin typeface="Montserrat"/>
                <a:ea typeface="Montserrat"/>
                <a:cs typeface="Montserrat"/>
                <a:sym typeface="Montserrat"/>
              </a:rPr>
              <a:t>Our electronic parts, professional equipment, and industrial supplies range from components and devices to tools and systems that support healthcare, laboratory, and industrial settings. Our services include sourcing, distribution, maintenance, and support to keep your operations running with precision and reliability. </a:t>
            </a:r>
          </a:p>
        </p:txBody>
      </p:sp>
      <p:sp>
        <p:nvSpPr>
          <p:cNvPr name="TextBox 15" id="15"/>
          <p:cNvSpPr txBox="true"/>
          <p:nvPr/>
        </p:nvSpPr>
        <p:spPr>
          <a:xfrm rot="0">
            <a:off x="2669618" y="3993945"/>
            <a:ext cx="8252849" cy="365760"/>
          </a:xfrm>
          <a:prstGeom prst="rect">
            <a:avLst/>
          </a:prstGeom>
        </p:spPr>
        <p:txBody>
          <a:bodyPr anchor="t" rtlCol="false" tIns="0" lIns="0" bIns="0" rIns="0">
            <a:spAutoFit/>
          </a:bodyPr>
          <a:lstStyle/>
          <a:p>
            <a:pPr algn="l">
              <a:lnSpc>
                <a:spcPts val="2940"/>
              </a:lnSpc>
            </a:pPr>
            <a:r>
              <a:rPr lang="en-US" sz="2100" b="true">
                <a:solidFill>
                  <a:srgbClr val="293B63"/>
                </a:solidFill>
                <a:latin typeface="League Spartan"/>
                <a:ea typeface="League Spartan"/>
                <a:cs typeface="League Spartan"/>
                <a:sym typeface="League Spartan"/>
              </a:rPr>
              <a:t>Medical and Laboratory Supplies, Equipment and Services</a:t>
            </a:r>
          </a:p>
        </p:txBody>
      </p:sp>
      <p:sp>
        <p:nvSpPr>
          <p:cNvPr name="TextBox 16" id="16"/>
          <p:cNvSpPr txBox="true"/>
          <p:nvPr/>
        </p:nvSpPr>
        <p:spPr>
          <a:xfrm rot="0">
            <a:off x="2669618" y="6616465"/>
            <a:ext cx="7632092" cy="365760"/>
          </a:xfrm>
          <a:prstGeom prst="rect">
            <a:avLst/>
          </a:prstGeom>
        </p:spPr>
        <p:txBody>
          <a:bodyPr anchor="t" rtlCol="false" tIns="0" lIns="0" bIns="0" rIns="0">
            <a:spAutoFit/>
          </a:bodyPr>
          <a:lstStyle/>
          <a:p>
            <a:pPr algn="l">
              <a:lnSpc>
                <a:spcPts val="2940"/>
              </a:lnSpc>
            </a:pPr>
            <a:r>
              <a:rPr lang="en-US" sz="2100" b="true">
                <a:solidFill>
                  <a:srgbClr val="293B63"/>
                </a:solidFill>
                <a:latin typeface="League Spartan"/>
                <a:ea typeface="League Spartan"/>
                <a:cs typeface="League Spartan"/>
                <a:sym typeface="League Spartan"/>
              </a:rPr>
              <a:t>Electronic Parts, Equipment and Industrial Supplies</a:t>
            </a:r>
          </a:p>
        </p:txBody>
      </p:sp>
      <p:sp>
        <p:nvSpPr>
          <p:cNvPr name="TextBox 17" id="17"/>
          <p:cNvSpPr txBox="true"/>
          <p:nvPr/>
        </p:nvSpPr>
        <p:spPr>
          <a:xfrm rot="0">
            <a:off x="2669618" y="4471753"/>
            <a:ext cx="8645490" cy="1842135"/>
          </a:xfrm>
          <a:prstGeom prst="rect">
            <a:avLst/>
          </a:prstGeom>
        </p:spPr>
        <p:txBody>
          <a:bodyPr anchor="t" rtlCol="false" tIns="0" lIns="0" bIns="0" rIns="0">
            <a:spAutoFit/>
          </a:bodyPr>
          <a:lstStyle/>
          <a:p>
            <a:pPr algn="l">
              <a:lnSpc>
                <a:spcPts val="2940"/>
              </a:lnSpc>
            </a:pPr>
            <a:r>
              <a:rPr lang="en-US" sz="2100">
                <a:solidFill>
                  <a:srgbClr val="293B63"/>
                </a:solidFill>
                <a:latin typeface="Montserrat"/>
                <a:ea typeface="Montserrat"/>
                <a:cs typeface="Montserrat"/>
                <a:sym typeface="Montserrat"/>
              </a:rPr>
              <a:t>Explore our range of medical and laboratory supplies, equipment, and devices—from instruments and machines to specialized products for healthcare and research settings. Our professional services include equipment installation, calibration and validation, maintenance, repair and more.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7087724" cy="2794029"/>
            <a:chOff x="0" y="0"/>
            <a:chExt cx="1866726" cy="735876"/>
          </a:xfrm>
        </p:grpSpPr>
        <p:sp>
          <p:nvSpPr>
            <p:cNvPr name="Freeform 3" id="3"/>
            <p:cNvSpPr/>
            <p:nvPr/>
          </p:nvSpPr>
          <p:spPr>
            <a:xfrm flipH="false" flipV="false" rot="0">
              <a:off x="0" y="0"/>
              <a:ext cx="1866726" cy="735876"/>
            </a:xfrm>
            <a:custGeom>
              <a:avLst/>
              <a:gdLst/>
              <a:ahLst/>
              <a:cxnLst/>
              <a:rect r="r" b="b" t="t" l="l"/>
              <a:pathLst>
                <a:path h="735876" w="1866726">
                  <a:moveTo>
                    <a:pt x="0" y="0"/>
                  </a:moveTo>
                  <a:lnTo>
                    <a:pt x="1866726" y="0"/>
                  </a:lnTo>
                  <a:lnTo>
                    <a:pt x="1866726" y="735876"/>
                  </a:lnTo>
                  <a:lnTo>
                    <a:pt x="0" y="735876"/>
                  </a:lnTo>
                  <a:close/>
                </a:path>
              </a:pathLst>
            </a:custGeom>
            <a:solidFill>
              <a:srgbClr val="0B143C"/>
            </a:solidFill>
          </p:spPr>
        </p:sp>
        <p:sp>
          <p:nvSpPr>
            <p:cNvPr name="TextBox 4" id="4"/>
            <p:cNvSpPr txBox="true"/>
            <p:nvPr/>
          </p:nvSpPr>
          <p:spPr>
            <a:xfrm>
              <a:off x="0" y="-38100"/>
              <a:ext cx="1866726" cy="773976"/>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8812872" y="9434777"/>
            <a:ext cx="3542467" cy="523880"/>
            <a:chOff x="0" y="0"/>
            <a:chExt cx="2948896" cy="436100"/>
          </a:xfrm>
        </p:grpSpPr>
        <p:sp>
          <p:nvSpPr>
            <p:cNvPr name="Freeform 6" id="6"/>
            <p:cNvSpPr/>
            <p:nvPr/>
          </p:nvSpPr>
          <p:spPr>
            <a:xfrm flipH="false" flipV="false" rot="0">
              <a:off x="0" y="0"/>
              <a:ext cx="2948896" cy="436100"/>
            </a:xfrm>
            <a:custGeom>
              <a:avLst/>
              <a:gdLst/>
              <a:ahLst/>
              <a:cxnLst/>
              <a:rect r="r" b="b" t="t" l="l"/>
              <a:pathLst>
                <a:path h="436100" w="2948896">
                  <a:moveTo>
                    <a:pt x="2745696" y="0"/>
                  </a:moveTo>
                  <a:cubicBezTo>
                    <a:pt x="2857920" y="0"/>
                    <a:pt x="2948896" y="97624"/>
                    <a:pt x="2948896" y="218050"/>
                  </a:cubicBezTo>
                  <a:cubicBezTo>
                    <a:pt x="2948896" y="338475"/>
                    <a:pt x="2857920" y="436100"/>
                    <a:pt x="2745696" y="436100"/>
                  </a:cubicBezTo>
                  <a:lnTo>
                    <a:pt x="203200" y="436100"/>
                  </a:lnTo>
                  <a:cubicBezTo>
                    <a:pt x="90976" y="436100"/>
                    <a:pt x="0" y="338475"/>
                    <a:pt x="0" y="218050"/>
                  </a:cubicBezTo>
                  <a:cubicBezTo>
                    <a:pt x="0" y="97624"/>
                    <a:pt x="90976" y="0"/>
                    <a:pt x="203200" y="0"/>
                  </a:cubicBezTo>
                  <a:close/>
                </a:path>
              </a:pathLst>
            </a:custGeom>
            <a:solidFill>
              <a:srgbClr val="FF6900"/>
            </a:solidFill>
          </p:spPr>
        </p:sp>
        <p:sp>
          <p:nvSpPr>
            <p:cNvPr name="TextBox 7" id="7"/>
            <p:cNvSpPr txBox="true"/>
            <p:nvPr/>
          </p:nvSpPr>
          <p:spPr>
            <a:xfrm>
              <a:off x="0" y="-38100"/>
              <a:ext cx="2948896" cy="474200"/>
            </a:xfrm>
            <a:prstGeom prst="rect">
              <a:avLst/>
            </a:prstGeom>
          </p:spPr>
          <p:txBody>
            <a:bodyPr anchor="ctr" rtlCol="false" tIns="50800" lIns="50800" bIns="50800" rIns="50800"/>
            <a:lstStyle/>
            <a:p>
              <a:pPr algn="ctr">
                <a:lnSpc>
                  <a:spcPts val="2940"/>
                </a:lnSpc>
              </a:pPr>
            </a:p>
          </p:txBody>
        </p:sp>
      </p:grpSp>
      <p:grpSp>
        <p:nvGrpSpPr>
          <p:cNvPr name="Group 8" id="8"/>
          <p:cNvGrpSpPr/>
          <p:nvPr/>
        </p:nvGrpSpPr>
        <p:grpSpPr>
          <a:xfrm rot="0">
            <a:off x="1028700" y="5143500"/>
            <a:ext cx="367992" cy="340808"/>
            <a:chOff x="0" y="0"/>
            <a:chExt cx="96920" cy="89760"/>
          </a:xfrm>
        </p:grpSpPr>
        <p:sp>
          <p:nvSpPr>
            <p:cNvPr name="Freeform 9" id="9"/>
            <p:cNvSpPr/>
            <p:nvPr/>
          </p:nvSpPr>
          <p:spPr>
            <a:xfrm flipH="false" flipV="false" rot="0">
              <a:off x="0" y="0"/>
              <a:ext cx="96920" cy="89760"/>
            </a:xfrm>
            <a:custGeom>
              <a:avLst/>
              <a:gdLst/>
              <a:ahLst/>
              <a:cxnLst/>
              <a:rect r="r" b="b" t="t" l="l"/>
              <a:pathLst>
                <a:path h="89760" w="96920">
                  <a:moveTo>
                    <a:pt x="0" y="0"/>
                  </a:moveTo>
                  <a:lnTo>
                    <a:pt x="96920" y="0"/>
                  </a:lnTo>
                  <a:lnTo>
                    <a:pt x="96920" y="89760"/>
                  </a:lnTo>
                  <a:lnTo>
                    <a:pt x="0" y="89760"/>
                  </a:lnTo>
                  <a:close/>
                </a:path>
              </a:pathLst>
            </a:custGeom>
            <a:solidFill>
              <a:srgbClr val="0B143C"/>
            </a:solidFill>
          </p:spPr>
        </p:sp>
        <p:sp>
          <p:nvSpPr>
            <p:cNvPr name="TextBox 10" id="10"/>
            <p:cNvSpPr txBox="true"/>
            <p:nvPr/>
          </p:nvSpPr>
          <p:spPr>
            <a:xfrm>
              <a:off x="0" y="-38100"/>
              <a:ext cx="96920" cy="127860"/>
            </a:xfrm>
            <a:prstGeom prst="rect">
              <a:avLst/>
            </a:prstGeom>
          </p:spPr>
          <p:txBody>
            <a:bodyPr anchor="ctr" rtlCol="false" tIns="50800" lIns="50800" bIns="50800" rIns="50800"/>
            <a:lstStyle/>
            <a:p>
              <a:pPr algn="ctr">
                <a:lnSpc>
                  <a:spcPts val="2940"/>
                </a:lnSpc>
              </a:pPr>
            </a:p>
          </p:txBody>
        </p:sp>
      </p:grpSp>
      <p:grpSp>
        <p:nvGrpSpPr>
          <p:cNvPr name="Group 11" id="11"/>
          <p:cNvGrpSpPr/>
          <p:nvPr/>
        </p:nvGrpSpPr>
        <p:grpSpPr>
          <a:xfrm rot="0">
            <a:off x="12769005" y="1090159"/>
            <a:ext cx="4490295" cy="8447491"/>
            <a:chOff x="0" y="0"/>
            <a:chExt cx="1182629" cy="2224854"/>
          </a:xfrm>
        </p:grpSpPr>
        <p:sp>
          <p:nvSpPr>
            <p:cNvPr name="Freeform 12" id="12"/>
            <p:cNvSpPr/>
            <p:nvPr/>
          </p:nvSpPr>
          <p:spPr>
            <a:xfrm flipH="false" flipV="false" rot="0">
              <a:off x="0" y="0"/>
              <a:ext cx="1182629" cy="2224854"/>
            </a:xfrm>
            <a:custGeom>
              <a:avLst/>
              <a:gdLst/>
              <a:ahLst/>
              <a:cxnLst/>
              <a:rect r="r" b="b" t="t" l="l"/>
              <a:pathLst>
                <a:path h="2224854" w="1182629">
                  <a:moveTo>
                    <a:pt x="0" y="0"/>
                  </a:moveTo>
                  <a:lnTo>
                    <a:pt x="1182629" y="0"/>
                  </a:lnTo>
                  <a:lnTo>
                    <a:pt x="1182629" y="2224854"/>
                  </a:lnTo>
                  <a:lnTo>
                    <a:pt x="0" y="2224854"/>
                  </a:lnTo>
                  <a:close/>
                </a:path>
              </a:pathLst>
            </a:custGeom>
            <a:solidFill>
              <a:srgbClr val="0B143C"/>
            </a:solidFill>
          </p:spPr>
        </p:sp>
        <p:sp>
          <p:nvSpPr>
            <p:cNvPr name="TextBox 13" id="13"/>
            <p:cNvSpPr txBox="true"/>
            <p:nvPr/>
          </p:nvSpPr>
          <p:spPr>
            <a:xfrm>
              <a:off x="0" y="-38100"/>
              <a:ext cx="1182629" cy="2262954"/>
            </a:xfrm>
            <a:prstGeom prst="rect">
              <a:avLst/>
            </a:prstGeom>
          </p:spPr>
          <p:txBody>
            <a:bodyPr anchor="ctr" rtlCol="false" tIns="50800" lIns="50800" bIns="50800" rIns="50800"/>
            <a:lstStyle/>
            <a:p>
              <a:pPr algn="ctr">
                <a:lnSpc>
                  <a:spcPts val="2940"/>
                </a:lnSpc>
              </a:pPr>
            </a:p>
          </p:txBody>
        </p:sp>
      </p:grpSp>
      <p:grpSp>
        <p:nvGrpSpPr>
          <p:cNvPr name="Group 14" id="14"/>
          <p:cNvGrpSpPr/>
          <p:nvPr/>
        </p:nvGrpSpPr>
        <p:grpSpPr>
          <a:xfrm rot="0">
            <a:off x="1028700" y="5811876"/>
            <a:ext cx="367992" cy="340808"/>
            <a:chOff x="0" y="0"/>
            <a:chExt cx="96920" cy="89760"/>
          </a:xfrm>
        </p:grpSpPr>
        <p:sp>
          <p:nvSpPr>
            <p:cNvPr name="Freeform 15" id="15"/>
            <p:cNvSpPr/>
            <p:nvPr/>
          </p:nvSpPr>
          <p:spPr>
            <a:xfrm flipH="false" flipV="false" rot="0">
              <a:off x="0" y="0"/>
              <a:ext cx="96920" cy="89760"/>
            </a:xfrm>
            <a:custGeom>
              <a:avLst/>
              <a:gdLst/>
              <a:ahLst/>
              <a:cxnLst/>
              <a:rect r="r" b="b" t="t" l="l"/>
              <a:pathLst>
                <a:path h="89760" w="96920">
                  <a:moveTo>
                    <a:pt x="0" y="0"/>
                  </a:moveTo>
                  <a:lnTo>
                    <a:pt x="96920" y="0"/>
                  </a:lnTo>
                  <a:lnTo>
                    <a:pt x="96920" y="89760"/>
                  </a:lnTo>
                  <a:lnTo>
                    <a:pt x="0" y="89760"/>
                  </a:lnTo>
                  <a:close/>
                </a:path>
              </a:pathLst>
            </a:custGeom>
            <a:solidFill>
              <a:srgbClr val="0B143C"/>
            </a:solidFill>
          </p:spPr>
        </p:sp>
        <p:sp>
          <p:nvSpPr>
            <p:cNvPr name="TextBox 16" id="16"/>
            <p:cNvSpPr txBox="true"/>
            <p:nvPr/>
          </p:nvSpPr>
          <p:spPr>
            <a:xfrm>
              <a:off x="0" y="-38100"/>
              <a:ext cx="96920" cy="127860"/>
            </a:xfrm>
            <a:prstGeom prst="rect">
              <a:avLst/>
            </a:prstGeom>
          </p:spPr>
          <p:txBody>
            <a:bodyPr anchor="ctr" rtlCol="false" tIns="50800" lIns="50800" bIns="50800" rIns="50800"/>
            <a:lstStyle/>
            <a:p>
              <a:pPr algn="ctr">
                <a:lnSpc>
                  <a:spcPts val="2940"/>
                </a:lnSpc>
              </a:pPr>
            </a:p>
          </p:txBody>
        </p:sp>
      </p:grpSp>
      <p:grpSp>
        <p:nvGrpSpPr>
          <p:cNvPr name="Group 17" id="17"/>
          <p:cNvGrpSpPr/>
          <p:nvPr/>
        </p:nvGrpSpPr>
        <p:grpSpPr>
          <a:xfrm rot="0">
            <a:off x="1028700" y="6457413"/>
            <a:ext cx="367992" cy="389276"/>
            <a:chOff x="0" y="0"/>
            <a:chExt cx="96920" cy="102525"/>
          </a:xfrm>
        </p:grpSpPr>
        <p:sp>
          <p:nvSpPr>
            <p:cNvPr name="Freeform 18" id="18"/>
            <p:cNvSpPr/>
            <p:nvPr/>
          </p:nvSpPr>
          <p:spPr>
            <a:xfrm flipH="false" flipV="false" rot="0">
              <a:off x="0" y="0"/>
              <a:ext cx="96920" cy="102525"/>
            </a:xfrm>
            <a:custGeom>
              <a:avLst/>
              <a:gdLst/>
              <a:ahLst/>
              <a:cxnLst/>
              <a:rect r="r" b="b" t="t" l="l"/>
              <a:pathLst>
                <a:path h="102525" w="96920">
                  <a:moveTo>
                    <a:pt x="0" y="0"/>
                  </a:moveTo>
                  <a:lnTo>
                    <a:pt x="96920" y="0"/>
                  </a:lnTo>
                  <a:lnTo>
                    <a:pt x="96920" y="102525"/>
                  </a:lnTo>
                  <a:lnTo>
                    <a:pt x="0" y="102525"/>
                  </a:lnTo>
                  <a:close/>
                </a:path>
              </a:pathLst>
            </a:custGeom>
            <a:solidFill>
              <a:srgbClr val="0B143C"/>
            </a:solidFill>
          </p:spPr>
        </p:sp>
        <p:sp>
          <p:nvSpPr>
            <p:cNvPr name="TextBox 19" id="19"/>
            <p:cNvSpPr txBox="true"/>
            <p:nvPr/>
          </p:nvSpPr>
          <p:spPr>
            <a:xfrm>
              <a:off x="0" y="-38100"/>
              <a:ext cx="96920" cy="140625"/>
            </a:xfrm>
            <a:prstGeom prst="rect">
              <a:avLst/>
            </a:prstGeom>
          </p:spPr>
          <p:txBody>
            <a:bodyPr anchor="ctr" rtlCol="false" tIns="50800" lIns="50800" bIns="50800" rIns="50800"/>
            <a:lstStyle/>
            <a:p>
              <a:pPr algn="ctr">
                <a:lnSpc>
                  <a:spcPts val="2940"/>
                </a:lnSpc>
              </a:pPr>
            </a:p>
          </p:txBody>
        </p:sp>
      </p:grpSp>
      <p:grpSp>
        <p:nvGrpSpPr>
          <p:cNvPr name="Group 20" id="20"/>
          <p:cNvGrpSpPr/>
          <p:nvPr/>
        </p:nvGrpSpPr>
        <p:grpSpPr>
          <a:xfrm rot="0">
            <a:off x="5599922" y="5222699"/>
            <a:ext cx="367992" cy="340808"/>
            <a:chOff x="0" y="0"/>
            <a:chExt cx="96920" cy="89760"/>
          </a:xfrm>
        </p:grpSpPr>
        <p:sp>
          <p:nvSpPr>
            <p:cNvPr name="Freeform 21" id="21"/>
            <p:cNvSpPr/>
            <p:nvPr/>
          </p:nvSpPr>
          <p:spPr>
            <a:xfrm flipH="false" flipV="false" rot="0">
              <a:off x="0" y="0"/>
              <a:ext cx="96920" cy="89760"/>
            </a:xfrm>
            <a:custGeom>
              <a:avLst/>
              <a:gdLst/>
              <a:ahLst/>
              <a:cxnLst/>
              <a:rect r="r" b="b" t="t" l="l"/>
              <a:pathLst>
                <a:path h="89760" w="96920">
                  <a:moveTo>
                    <a:pt x="0" y="0"/>
                  </a:moveTo>
                  <a:lnTo>
                    <a:pt x="96920" y="0"/>
                  </a:lnTo>
                  <a:lnTo>
                    <a:pt x="96920" y="89760"/>
                  </a:lnTo>
                  <a:lnTo>
                    <a:pt x="0" y="89760"/>
                  </a:lnTo>
                  <a:close/>
                </a:path>
              </a:pathLst>
            </a:custGeom>
            <a:solidFill>
              <a:srgbClr val="0B143C"/>
            </a:solidFill>
          </p:spPr>
        </p:sp>
        <p:sp>
          <p:nvSpPr>
            <p:cNvPr name="TextBox 22" id="22"/>
            <p:cNvSpPr txBox="true"/>
            <p:nvPr/>
          </p:nvSpPr>
          <p:spPr>
            <a:xfrm>
              <a:off x="0" y="-38100"/>
              <a:ext cx="96920" cy="127860"/>
            </a:xfrm>
            <a:prstGeom prst="rect">
              <a:avLst/>
            </a:prstGeom>
          </p:spPr>
          <p:txBody>
            <a:bodyPr anchor="ctr" rtlCol="false" tIns="50800" lIns="50800" bIns="50800" rIns="50800"/>
            <a:lstStyle/>
            <a:p>
              <a:pPr algn="ctr">
                <a:lnSpc>
                  <a:spcPts val="2940"/>
                </a:lnSpc>
              </a:pPr>
            </a:p>
          </p:txBody>
        </p:sp>
      </p:grpSp>
      <p:grpSp>
        <p:nvGrpSpPr>
          <p:cNvPr name="Group 23" id="23"/>
          <p:cNvGrpSpPr/>
          <p:nvPr/>
        </p:nvGrpSpPr>
        <p:grpSpPr>
          <a:xfrm rot="0">
            <a:off x="5599922" y="5858783"/>
            <a:ext cx="367992" cy="389276"/>
            <a:chOff x="0" y="0"/>
            <a:chExt cx="96920" cy="102525"/>
          </a:xfrm>
        </p:grpSpPr>
        <p:sp>
          <p:nvSpPr>
            <p:cNvPr name="Freeform 24" id="24"/>
            <p:cNvSpPr/>
            <p:nvPr/>
          </p:nvSpPr>
          <p:spPr>
            <a:xfrm flipH="false" flipV="false" rot="0">
              <a:off x="0" y="0"/>
              <a:ext cx="96920" cy="102525"/>
            </a:xfrm>
            <a:custGeom>
              <a:avLst/>
              <a:gdLst/>
              <a:ahLst/>
              <a:cxnLst/>
              <a:rect r="r" b="b" t="t" l="l"/>
              <a:pathLst>
                <a:path h="102525" w="96920">
                  <a:moveTo>
                    <a:pt x="0" y="0"/>
                  </a:moveTo>
                  <a:lnTo>
                    <a:pt x="96920" y="0"/>
                  </a:lnTo>
                  <a:lnTo>
                    <a:pt x="96920" y="102525"/>
                  </a:lnTo>
                  <a:lnTo>
                    <a:pt x="0" y="102525"/>
                  </a:lnTo>
                  <a:close/>
                </a:path>
              </a:pathLst>
            </a:custGeom>
            <a:solidFill>
              <a:srgbClr val="0B143C"/>
            </a:solidFill>
          </p:spPr>
        </p:sp>
        <p:sp>
          <p:nvSpPr>
            <p:cNvPr name="TextBox 25" id="25"/>
            <p:cNvSpPr txBox="true"/>
            <p:nvPr/>
          </p:nvSpPr>
          <p:spPr>
            <a:xfrm>
              <a:off x="0" y="-38100"/>
              <a:ext cx="96920" cy="140625"/>
            </a:xfrm>
            <a:prstGeom prst="rect">
              <a:avLst/>
            </a:prstGeom>
          </p:spPr>
          <p:txBody>
            <a:bodyPr anchor="ctr" rtlCol="false" tIns="50800" lIns="50800" bIns="50800" rIns="50800"/>
            <a:lstStyle/>
            <a:p>
              <a:pPr algn="ctr">
                <a:lnSpc>
                  <a:spcPts val="2940"/>
                </a:lnSpc>
              </a:pPr>
            </a:p>
          </p:txBody>
        </p:sp>
      </p:grpSp>
      <p:sp>
        <p:nvSpPr>
          <p:cNvPr name="Freeform 26" id="26"/>
          <p:cNvSpPr/>
          <p:nvPr/>
        </p:nvSpPr>
        <p:spPr>
          <a:xfrm flipH="false" flipV="false" rot="0">
            <a:off x="12355339" y="5735101"/>
            <a:ext cx="4347004" cy="3346470"/>
          </a:xfrm>
          <a:custGeom>
            <a:avLst/>
            <a:gdLst/>
            <a:ahLst/>
            <a:cxnLst/>
            <a:rect r="r" b="b" t="t" l="l"/>
            <a:pathLst>
              <a:path h="3346470" w="4347004">
                <a:moveTo>
                  <a:pt x="0" y="0"/>
                </a:moveTo>
                <a:lnTo>
                  <a:pt x="4347004" y="0"/>
                </a:lnTo>
                <a:lnTo>
                  <a:pt x="4347004" y="3346470"/>
                </a:lnTo>
                <a:lnTo>
                  <a:pt x="0" y="3346470"/>
                </a:lnTo>
                <a:lnTo>
                  <a:pt x="0" y="0"/>
                </a:lnTo>
                <a:close/>
              </a:path>
            </a:pathLst>
          </a:custGeom>
          <a:blipFill>
            <a:blip r:embed="rId2"/>
            <a:stretch>
              <a:fillRect l="-7737" t="0" r="-7737" b="0"/>
            </a:stretch>
          </a:blipFill>
        </p:spPr>
      </p:sp>
      <p:sp>
        <p:nvSpPr>
          <p:cNvPr name="Freeform 27" id="27"/>
          <p:cNvSpPr/>
          <p:nvPr/>
        </p:nvSpPr>
        <p:spPr>
          <a:xfrm flipH="false" flipV="false" rot="0">
            <a:off x="12013071" y="1730483"/>
            <a:ext cx="4689272" cy="3413017"/>
          </a:xfrm>
          <a:custGeom>
            <a:avLst/>
            <a:gdLst/>
            <a:ahLst/>
            <a:cxnLst/>
            <a:rect r="r" b="b" t="t" l="l"/>
            <a:pathLst>
              <a:path h="3413017" w="4689272">
                <a:moveTo>
                  <a:pt x="0" y="0"/>
                </a:moveTo>
                <a:lnTo>
                  <a:pt x="4689272" y="0"/>
                </a:lnTo>
                <a:lnTo>
                  <a:pt x="4689272" y="3413017"/>
                </a:lnTo>
                <a:lnTo>
                  <a:pt x="0" y="3413017"/>
                </a:lnTo>
                <a:lnTo>
                  <a:pt x="0" y="0"/>
                </a:lnTo>
                <a:close/>
              </a:path>
            </a:pathLst>
          </a:custGeom>
          <a:blipFill>
            <a:blip r:embed="rId3"/>
            <a:stretch>
              <a:fillRect l="-4587" t="0" r="-4587" b="0"/>
            </a:stretch>
          </a:blipFill>
        </p:spPr>
      </p:sp>
      <p:sp>
        <p:nvSpPr>
          <p:cNvPr name="TextBox 28" id="28"/>
          <p:cNvSpPr txBox="true"/>
          <p:nvPr/>
        </p:nvSpPr>
        <p:spPr>
          <a:xfrm rot="0">
            <a:off x="1765433" y="1498278"/>
            <a:ext cx="5550095" cy="1824355"/>
          </a:xfrm>
          <a:prstGeom prst="rect">
            <a:avLst/>
          </a:prstGeom>
        </p:spPr>
        <p:txBody>
          <a:bodyPr anchor="t" rtlCol="false" tIns="0" lIns="0" bIns="0" rIns="0">
            <a:spAutoFit/>
          </a:bodyPr>
          <a:lstStyle/>
          <a:p>
            <a:pPr algn="l">
              <a:lnSpc>
                <a:spcPts val="7280"/>
              </a:lnSpc>
            </a:pPr>
            <a:r>
              <a:rPr lang="en-US" sz="5600" b="true">
                <a:solidFill>
                  <a:srgbClr val="F2F2F2"/>
                </a:solidFill>
                <a:latin typeface="League Spartan"/>
                <a:ea typeface="League Spartan"/>
                <a:cs typeface="League Spartan"/>
                <a:sym typeface="League Spartan"/>
              </a:rPr>
              <a:t>Core </a:t>
            </a:r>
          </a:p>
          <a:p>
            <a:pPr algn="l">
              <a:lnSpc>
                <a:spcPts val="7280"/>
              </a:lnSpc>
            </a:pPr>
            <a:r>
              <a:rPr lang="en-US" sz="5600" b="true">
                <a:solidFill>
                  <a:srgbClr val="F2F2F2"/>
                </a:solidFill>
                <a:latin typeface="League Spartan"/>
                <a:ea typeface="League Spartan"/>
                <a:cs typeface="League Spartan"/>
                <a:sym typeface="League Spartan"/>
              </a:rPr>
              <a:t>Competencies</a:t>
            </a:r>
          </a:p>
        </p:txBody>
      </p:sp>
      <p:sp>
        <p:nvSpPr>
          <p:cNvPr name="TextBox 29" id="29"/>
          <p:cNvSpPr txBox="true"/>
          <p:nvPr/>
        </p:nvSpPr>
        <p:spPr>
          <a:xfrm rot="0">
            <a:off x="1469738" y="8470260"/>
            <a:ext cx="3195487" cy="264160"/>
          </a:xfrm>
          <a:prstGeom prst="rect">
            <a:avLst/>
          </a:prstGeom>
        </p:spPr>
        <p:txBody>
          <a:bodyPr anchor="t" rtlCol="false" tIns="0" lIns="0" bIns="0" rIns="0">
            <a:spAutoFit/>
          </a:bodyPr>
          <a:lstStyle/>
          <a:p>
            <a:pPr algn="ctr">
              <a:lnSpc>
                <a:spcPts val="2239"/>
              </a:lnSpc>
            </a:pPr>
            <a:r>
              <a:rPr lang="en-US" sz="1599">
                <a:solidFill>
                  <a:srgbClr val="FFFFFF"/>
                </a:solidFill>
                <a:latin typeface="Montserrat"/>
                <a:ea typeface="Montserrat"/>
                <a:cs typeface="Montserrat"/>
                <a:sym typeface="Montserrat"/>
              </a:rPr>
              <a:t>www.amalst.com</a:t>
            </a:r>
          </a:p>
        </p:txBody>
      </p:sp>
      <p:sp>
        <p:nvSpPr>
          <p:cNvPr name="TextBox 30" id="30"/>
          <p:cNvSpPr txBox="true"/>
          <p:nvPr/>
        </p:nvSpPr>
        <p:spPr>
          <a:xfrm rot="0">
            <a:off x="8773027" y="9499550"/>
            <a:ext cx="3542467" cy="356235"/>
          </a:xfrm>
          <a:prstGeom prst="rect">
            <a:avLst/>
          </a:prstGeom>
        </p:spPr>
        <p:txBody>
          <a:bodyPr anchor="t" rtlCol="false" tIns="0" lIns="0" bIns="0" rIns="0">
            <a:spAutoFit/>
          </a:bodyPr>
          <a:lstStyle/>
          <a:p>
            <a:pPr algn="ctr">
              <a:lnSpc>
                <a:spcPts val="2940"/>
              </a:lnSpc>
              <a:spcBef>
                <a:spcPct val="0"/>
              </a:spcBef>
            </a:pPr>
            <a:r>
              <a:rPr lang="en-US" sz="2100">
                <a:solidFill>
                  <a:srgbClr val="F2F2F2"/>
                </a:solidFill>
                <a:latin typeface="Montserrat"/>
                <a:ea typeface="Montserrat"/>
                <a:cs typeface="Montserrat"/>
                <a:sym typeface="Montserrat"/>
              </a:rPr>
              <a:t>amalst.com</a:t>
            </a:r>
          </a:p>
        </p:txBody>
      </p:sp>
      <p:sp>
        <p:nvSpPr>
          <p:cNvPr name="TextBox 31" id="31"/>
          <p:cNvSpPr txBox="true"/>
          <p:nvPr/>
        </p:nvSpPr>
        <p:spPr>
          <a:xfrm rot="0">
            <a:off x="1028700" y="4011294"/>
            <a:ext cx="5714759" cy="636906"/>
          </a:xfrm>
          <a:prstGeom prst="rect">
            <a:avLst/>
          </a:prstGeom>
        </p:spPr>
        <p:txBody>
          <a:bodyPr anchor="t" rtlCol="false" tIns="0" lIns="0" bIns="0" rIns="0">
            <a:spAutoFit/>
          </a:bodyPr>
          <a:lstStyle/>
          <a:p>
            <a:pPr algn="l">
              <a:lnSpc>
                <a:spcPts val="5319"/>
              </a:lnSpc>
              <a:spcBef>
                <a:spcPct val="0"/>
              </a:spcBef>
            </a:pPr>
            <a:r>
              <a:rPr lang="en-US" sz="3799">
                <a:solidFill>
                  <a:srgbClr val="0B143C"/>
                </a:solidFill>
                <a:latin typeface="League Spartan"/>
                <a:ea typeface="League Spartan"/>
                <a:cs typeface="League Spartan"/>
                <a:sym typeface="League Spartan"/>
              </a:rPr>
              <a:t>Product Categories</a:t>
            </a:r>
          </a:p>
        </p:txBody>
      </p:sp>
      <p:sp>
        <p:nvSpPr>
          <p:cNvPr name="TextBox 32" id="32"/>
          <p:cNvSpPr txBox="true"/>
          <p:nvPr/>
        </p:nvSpPr>
        <p:spPr>
          <a:xfrm rot="0">
            <a:off x="1711307" y="8537252"/>
            <a:ext cx="2449044" cy="356235"/>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Montserrat"/>
                <a:ea typeface="Montserrat"/>
                <a:cs typeface="Montserrat"/>
                <a:sym typeface="Montserrat"/>
              </a:rPr>
              <a:t>Infection Control</a:t>
            </a:r>
          </a:p>
        </p:txBody>
      </p:sp>
      <p:sp>
        <p:nvSpPr>
          <p:cNvPr name="TextBox 33" id="33"/>
          <p:cNvSpPr txBox="true"/>
          <p:nvPr/>
        </p:nvSpPr>
        <p:spPr>
          <a:xfrm rot="0">
            <a:off x="1711307" y="5820683"/>
            <a:ext cx="3047905" cy="356235"/>
          </a:xfrm>
          <a:prstGeom prst="rect">
            <a:avLst/>
          </a:prstGeom>
        </p:spPr>
        <p:txBody>
          <a:bodyPr anchor="t" rtlCol="false" tIns="0" lIns="0" bIns="0" rIns="0">
            <a:spAutoFit/>
          </a:bodyPr>
          <a:lstStyle/>
          <a:p>
            <a:pPr algn="l">
              <a:lnSpc>
                <a:spcPts val="2940"/>
              </a:lnSpc>
              <a:spcBef>
                <a:spcPct val="0"/>
              </a:spcBef>
            </a:pPr>
            <a:r>
              <a:rPr lang="en-US" sz="2100">
                <a:solidFill>
                  <a:srgbClr val="000000"/>
                </a:solidFill>
                <a:latin typeface="Montserrat"/>
                <a:ea typeface="Montserrat"/>
                <a:cs typeface="Montserrat"/>
                <a:sym typeface="Montserrat"/>
              </a:rPr>
              <a:t>Laboratory Equipment</a:t>
            </a:r>
          </a:p>
        </p:txBody>
      </p:sp>
      <p:sp>
        <p:nvSpPr>
          <p:cNvPr name="TextBox 34" id="34"/>
          <p:cNvSpPr txBox="true"/>
          <p:nvPr/>
        </p:nvSpPr>
        <p:spPr>
          <a:xfrm rot="0">
            <a:off x="1711307" y="6513150"/>
            <a:ext cx="3160204" cy="356235"/>
          </a:xfrm>
          <a:prstGeom prst="rect">
            <a:avLst/>
          </a:prstGeom>
        </p:spPr>
        <p:txBody>
          <a:bodyPr anchor="t" rtlCol="false" tIns="0" lIns="0" bIns="0" rIns="0">
            <a:spAutoFit/>
          </a:bodyPr>
          <a:lstStyle/>
          <a:p>
            <a:pPr algn="l">
              <a:lnSpc>
                <a:spcPts val="2940"/>
              </a:lnSpc>
              <a:spcBef>
                <a:spcPct val="0"/>
              </a:spcBef>
            </a:pPr>
            <a:r>
              <a:rPr lang="en-US" sz="2100">
                <a:solidFill>
                  <a:srgbClr val="000000"/>
                </a:solidFill>
                <a:latin typeface="Montserrat"/>
                <a:ea typeface="Montserrat"/>
                <a:cs typeface="Montserrat"/>
                <a:sym typeface="Montserrat"/>
              </a:rPr>
              <a:t>Diagnostic Instruments</a:t>
            </a:r>
          </a:p>
        </p:txBody>
      </p:sp>
      <p:sp>
        <p:nvSpPr>
          <p:cNvPr name="TextBox 35" id="35"/>
          <p:cNvSpPr txBox="true"/>
          <p:nvPr/>
        </p:nvSpPr>
        <p:spPr>
          <a:xfrm rot="0">
            <a:off x="1711307" y="7211169"/>
            <a:ext cx="2063496" cy="356235"/>
          </a:xfrm>
          <a:prstGeom prst="rect">
            <a:avLst/>
          </a:prstGeom>
        </p:spPr>
        <p:txBody>
          <a:bodyPr anchor="t" rtlCol="false" tIns="0" lIns="0" bIns="0" rIns="0">
            <a:spAutoFit/>
          </a:bodyPr>
          <a:lstStyle/>
          <a:p>
            <a:pPr algn="l">
              <a:lnSpc>
                <a:spcPts val="2940"/>
              </a:lnSpc>
              <a:spcBef>
                <a:spcPct val="0"/>
              </a:spcBef>
            </a:pPr>
            <a:r>
              <a:rPr lang="en-US" sz="2100">
                <a:solidFill>
                  <a:srgbClr val="000000"/>
                </a:solidFill>
                <a:latin typeface="Montserrat"/>
                <a:ea typeface="Montserrat"/>
                <a:cs typeface="Montserrat"/>
                <a:sym typeface="Montserrat"/>
              </a:rPr>
              <a:t>Diagnostic Test</a:t>
            </a:r>
          </a:p>
        </p:txBody>
      </p:sp>
      <p:sp>
        <p:nvSpPr>
          <p:cNvPr name="TextBox 36" id="36"/>
          <p:cNvSpPr txBox="true"/>
          <p:nvPr/>
        </p:nvSpPr>
        <p:spPr>
          <a:xfrm rot="0">
            <a:off x="1765433" y="7910351"/>
            <a:ext cx="1793843" cy="356235"/>
          </a:xfrm>
          <a:prstGeom prst="rect">
            <a:avLst/>
          </a:prstGeom>
        </p:spPr>
        <p:txBody>
          <a:bodyPr anchor="t" rtlCol="false" tIns="0" lIns="0" bIns="0" rIns="0">
            <a:spAutoFit/>
          </a:bodyPr>
          <a:lstStyle/>
          <a:p>
            <a:pPr algn="l">
              <a:lnSpc>
                <a:spcPts val="2940"/>
              </a:lnSpc>
              <a:spcBef>
                <a:spcPct val="0"/>
              </a:spcBef>
            </a:pPr>
            <a:r>
              <a:rPr lang="en-US" sz="2100">
                <a:solidFill>
                  <a:srgbClr val="000000"/>
                </a:solidFill>
                <a:latin typeface="Montserrat"/>
                <a:ea typeface="Montserrat"/>
                <a:cs typeface="Montserrat"/>
                <a:sym typeface="Montserrat"/>
              </a:rPr>
              <a:t>Home Health</a:t>
            </a:r>
          </a:p>
        </p:txBody>
      </p:sp>
      <p:sp>
        <p:nvSpPr>
          <p:cNvPr name="TextBox 37" id="37"/>
          <p:cNvSpPr txBox="true"/>
          <p:nvPr/>
        </p:nvSpPr>
        <p:spPr>
          <a:xfrm rot="0">
            <a:off x="1711307" y="5128073"/>
            <a:ext cx="2663857" cy="356235"/>
          </a:xfrm>
          <a:prstGeom prst="rect">
            <a:avLst/>
          </a:prstGeom>
        </p:spPr>
        <p:txBody>
          <a:bodyPr anchor="t" rtlCol="false" tIns="0" lIns="0" bIns="0" rIns="0">
            <a:spAutoFit/>
          </a:bodyPr>
          <a:lstStyle/>
          <a:p>
            <a:pPr algn="l">
              <a:lnSpc>
                <a:spcPts val="2940"/>
              </a:lnSpc>
              <a:spcBef>
                <a:spcPct val="0"/>
              </a:spcBef>
            </a:pPr>
            <a:r>
              <a:rPr lang="en-US" sz="2100">
                <a:solidFill>
                  <a:srgbClr val="000000"/>
                </a:solidFill>
                <a:latin typeface="Montserrat"/>
                <a:ea typeface="Montserrat"/>
                <a:cs typeface="Montserrat"/>
                <a:sym typeface="Montserrat"/>
              </a:rPr>
              <a:t>Laboratory Supplies</a:t>
            </a:r>
          </a:p>
        </p:txBody>
      </p:sp>
      <p:sp>
        <p:nvSpPr>
          <p:cNvPr name="TextBox 38" id="38"/>
          <p:cNvSpPr txBox="true"/>
          <p:nvPr/>
        </p:nvSpPr>
        <p:spPr>
          <a:xfrm rot="0">
            <a:off x="6282240" y="5105400"/>
            <a:ext cx="3446050" cy="356235"/>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Montserrat"/>
                <a:ea typeface="Montserrat"/>
                <a:cs typeface="Montserrat"/>
                <a:sym typeface="Montserrat"/>
              </a:rPr>
              <a:t>Equipment and Furniture</a:t>
            </a:r>
          </a:p>
        </p:txBody>
      </p:sp>
      <p:sp>
        <p:nvSpPr>
          <p:cNvPr name="TextBox 39" id="39"/>
          <p:cNvSpPr txBox="true"/>
          <p:nvPr/>
        </p:nvSpPr>
        <p:spPr>
          <a:xfrm rot="0">
            <a:off x="6282240" y="5820683"/>
            <a:ext cx="5175599" cy="356235"/>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Montserrat"/>
                <a:ea typeface="Montserrat"/>
                <a:cs typeface="Montserrat"/>
                <a:sym typeface="Montserrat"/>
              </a:rPr>
              <a:t>Patient Care and Exam Room Supplies</a:t>
            </a:r>
          </a:p>
        </p:txBody>
      </p:sp>
      <p:sp>
        <p:nvSpPr>
          <p:cNvPr name="TextBox 40" id="40"/>
          <p:cNvSpPr txBox="true"/>
          <p:nvPr/>
        </p:nvSpPr>
        <p:spPr>
          <a:xfrm rot="0">
            <a:off x="6282240" y="6584291"/>
            <a:ext cx="2490788" cy="356235"/>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Montserrat"/>
                <a:ea typeface="Montserrat"/>
                <a:cs typeface="Montserrat"/>
                <a:sym typeface="Montserrat"/>
              </a:rPr>
              <a:t>Protective Apparel</a:t>
            </a:r>
          </a:p>
        </p:txBody>
      </p:sp>
      <p:sp>
        <p:nvSpPr>
          <p:cNvPr name="TextBox 41" id="41"/>
          <p:cNvSpPr txBox="true"/>
          <p:nvPr/>
        </p:nvSpPr>
        <p:spPr>
          <a:xfrm rot="0">
            <a:off x="6282240" y="7299471"/>
            <a:ext cx="4301866" cy="356235"/>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Montserrat"/>
                <a:ea typeface="Montserrat"/>
                <a:cs typeface="Montserrat"/>
                <a:sym typeface="Montserrat"/>
              </a:rPr>
              <a:t>Electronic Parts and Equipment</a:t>
            </a:r>
          </a:p>
        </p:txBody>
      </p:sp>
      <p:sp>
        <p:nvSpPr>
          <p:cNvPr name="TextBox 42" id="42"/>
          <p:cNvSpPr txBox="true"/>
          <p:nvPr/>
        </p:nvSpPr>
        <p:spPr>
          <a:xfrm rot="0">
            <a:off x="6225072" y="7973469"/>
            <a:ext cx="5175599" cy="356235"/>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Montserrat"/>
                <a:ea typeface="Montserrat"/>
                <a:cs typeface="Montserrat"/>
                <a:sym typeface="Montserrat"/>
              </a:rPr>
              <a:t>Professional Equipment and Supplies</a:t>
            </a:r>
          </a:p>
        </p:txBody>
      </p:sp>
      <p:sp>
        <p:nvSpPr>
          <p:cNvPr name="TextBox 43" id="43"/>
          <p:cNvSpPr txBox="true"/>
          <p:nvPr/>
        </p:nvSpPr>
        <p:spPr>
          <a:xfrm rot="0">
            <a:off x="6282240" y="8614097"/>
            <a:ext cx="2477929" cy="356235"/>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Montserrat"/>
                <a:ea typeface="Montserrat"/>
                <a:cs typeface="Montserrat"/>
                <a:sym typeface="Montserrat"/>
              </a:rPr>
              <a:t>Industrial Supplies</a:t>
            </a:r>
          </a:p>
        </p:txBody>
      </p:sp>
      <p:grpSp>
        <p:nvGrpSpPr>
          <p:cNvPr name="Group 44" id="44"/>
          <p:cNvGrpSpPr/>
          <p:nvPr/>
        </p:nvGrpSpPr>
        <p:grpSpPr>
          <a:xfrm rot="0">
            <a:off x="1028700" y="7178128"/>
            <a:ext cx="367992" cy="389276"/>
            <a:chOff x="0" y="0"/>
            <a:chExt cx="96920" cy="102525"/>
          </a:xfrm>
        </p:grpSpPr>
        <p:sp>
          <p:nvSpPr>
            <p:cNvPr name="Freeform 45" id="45"/>
            <p:cNvSpPr/>
            <p:nvPr/>
          </p:nvSpPr>
          <p:spPr>
            <a:xfrm flipH="false" flipV="false" rot="0">
              <a:off x="0" y="0"/>
              <a:ext cx="96920" cy="102525"/>
            </a:xfrm>
            <a:custGeom>
              <a:avLst/>
              <a:gdLst/>
              <a:ahLst/>
              <a:cxnLst/>
              <a:rect r="r" b="b" t="t" l="l"/>
              <a:pathLst>
                <a:path h="102525" w="96920">
                  <a:moveTo>
                    <a:pt x="0" y="0"/>
                  </a:moveTo>
                  <a:lnTo>
                    <a:pt x="96920" y="0"/>
                  </a:lnTo>
                  <a:lnTo>
                    <a:pt x="96920" y="102525"/>
                  </a:lnTo>
                  <a:lnTo>
                    <a:pt x="0" y="102525"/>
                  </a:lnTo>
                  <a:close/>
                </a:path>
              </a:pathLst>
            </a:custGeom>
            <a:solidFill>
              <a:srgbClr val="0B143C"/>
            </a:solidFill>
          </p:spPr>
        </p:sp>
        <p:sp>
          <p:nvSpPr>
            <p:cNvPr name="TextBox 46" id="46"/>
            <p:cNvSpPr txBox="true"/>
            <p:nvPr/>
          </p:nvSpPr>
          <p:spPr>
            <a:xfrm>
              <a:off x="0" y="-38100"/>
              <a:ext cx="96920" cy="140625"/>
            </a:xfrm>
            <a:prstGeom prst="rect">
              <a:avLst/>
            </a:prstGeom>
          </p:spPr>
          <p:txBody>
            <a:bodyPr anchor="ctr" rtlCol="false" tIns="50800" lIns="50800" bIns="50800" rIns="50800"/>
            <a:lstStyle/>
            <a:p>
              <a:pPr algn="ctr">
                <a:lnSpc>
                  <a:spcPts val="2940"/>
                </a:lnSpc>
              </a:pPr>
            </a:p>
          </p:txBody>
        </p:sp>
      </p:grpSp>
      <p:grpSp>
        <p:nvGrpSpPr>
          <p:cNvPr name="Group 47" id="47"/>
          <p:cNvGrpSpPr/>
          <p:nvPr/>
        </p:nvGrpSpPr>
        <p:grpSpPr>
          <a:xfrm rot="0">
            <a:off x="1028700" y="7872204"/>
            <a:ext cx="367992" cy="389276"/>
            <a:chOff x="0" y="0"/>
            <a:chExt cx="96920" cy="102525"/>
          </a:xfrm>
        </p:grpSpPr>
        <p:sp>
          <p:nvSpPr>
            <p:cNvPr name="Freeform 48" id="48"/>
            <p:cNvSpPr/>
            <p:nvPr/>
          </p:nvSpPr>
          <p:spPr>
            <a:xfrm flipH="false" flipV="false" rot="0">
              <a:off x="0" y="0"/>
              <a:ext cx="96920" cy="102525"/>
            </a:xfrm>
            <a:custGeom>
              <a:avLst/>
              <a:gdLst/>
              <a:ahLst/>
              <a:cxnLst/>
              <a:rect r="r" b="b" t="t" l="l"/>
              <a:pathLst>
                <a:path h="102525" w="96920">
                  <a:moveTo>
                    <a:pt x="0" y="0"/>
                  </a:moveTo>
                  <a:lnTo>
                    <a:pt x="96920" y="0"/>
                  </a:lnTo>
                  <a:lnTo>
                    <a:pt x="96920" y="102525"/>
                  </a:lnTo>
                  <a:lnTo>
                    <a:pt x="0" y="102525"/>
                  </a:lnTo>
                  <a:close/>
                </a:path>
              </a:pathLst>
            </a:custGeom>
            <a:solidFill>
              <a:srgbClr val="0B143C"/>
            </a:solidFill>
          </p:spPr>
        </p:sp>
        <p:sp>
          <p:nvSpPr>
            <p:cNvPr name="TextBox 49" id="49"/>
            <p:cNvSpPr txBox="true"/>
            <p:nvPr/>
          </p:nvSpPr>
          <p:spPr>
            <a:xfrm>
              <a:off x="0" y="-38100"/>
              <a:ext cx="96920" cy="140625"/>
            </a:xfrm>
            <a:prstGeom prst="rect">
              <a:avLst/>
            </a:prstGeom>
          </p:spPr>
          <p:txBody>
            <a:bodyPr anchor="ctr" rtlCol="false" tIns="50800" lIns="50800" bIns="50800" rIns="50800"/>
            <a:lstStyle/>
            <a:p>
              <a:pPr algn="ctr">
                <a:lnSpc>
                  <a:spcPts val="2940"/>
                </a:lnSpc>
              </a:pPr>
            </a:p>
          </p:txBody>
        </p:sp>
      </p:grpSp>
      <p:grpSp>
        <p:nvGrpSpPr>
          <p:cNvPr name="Group 50" id="50"/>
          <p:cNvGrpSpPr/>
          <p:nvPr/>
        </p:nvGrpSpPr>
        <p:grpSpPr>
          <a:xfrm rot="0">
            <a:off x="1028700" y="8539782"/>
            <a:ext cx="367992" cy="389276"/>
            <a:chOff x="0" y="0"/>
            <a:chExt cx="96920" cy="102525"/>
          </a:xfrm>
        </p:grpSpPr>
        <p:sp>
          <p:nvSpPr>
            <p:cNvPr name="Freeform 51" id="51"/>
            <p:cNvSpPr/>
            <p:nvPr/>
          </p:nvSpPr>
          <p:spPr>
            <a:xfrm flipH="false" flipV="false" rot="0">
              <a:off x="0" y="0"/>
              <a:ext cx="96920" cy="102525"/>
            </a:xfrm>
            <a:custGeom>
              <a:avLst/>
              <a:gdLst/>
              <a:ahLst/>
              <a:cxnLst/>
              <a:rect r="r" b="b" t="t" l="l"/>
              <a:pathLst>
                <a:path h="102525" w="96920">
                  <a:moveTo>
                    <a:pt x="0" y="0"/>
                  </a:moveTo>
                  <a:lnTo>
                    <a:pt x="96920" y="0"/>
                  </a:lnTo>
                  <a:lnTo>
                    <a:pt x="96920" y="102525"/>
                  </a:lnTo>
                  <a:lnTo>
                    <a:pt x="0" y="102525"/>
                  </a:lnTo>
                  <a:close/>
                </a:path>
              </a:pathLst>
            </a:custGeom>
            <a:solidFill>
              <a:srgbClr val="0B143C"/>
            </a:solidFill>
          </p:spPr>
        </p:sp>
        <p:sp>
          <p:nvSpPr>
            <p:cNvPr name="TextBox 52" id="52"/>
            <p:cNvSpPr txBox="true"/>
            <p:nvPr/>
          </p:nvSpPr>
          <p:spPr>
            <a:xfrm>
              <a:off x="0" y="-38100"/>
              <a:ext cx="96920" cy="140625"/>
            </a:xfrm>
            <a:prstGeom prst="rect">
              <a:avLst/>
            </a:prstGeom>
          </p:spPr>
          <p:txBody>
            <a:bodyPr anchor="ctr" rtlCol="false" tIns="50800" lIns="50800" bIns="50800" rIns="50800"/>
            <a:lstStyle/>
            <a:p>
              <a:pPr algn="ctr">
                <a:lnSpc>
                  <a:spcPts val="2940"/>
                </a:lnSpc>
              </a:pPr>
            </a:p>
          </p:txBody>
        </p:sp>
      </p:grpSp>
      <p:grpSp>
        <p:nvGrpSpPr>
          <p:cNvPr name="Group 53" id="53"/>
          <p:cNvGrpSpPr/>
          <p:nvPr/>
        </p:nvGrpSpPr>
        <p:grpSpPr>
          <a:xfrm rot="0">
            <a:off x="5599922" y="6551250"/>
            <a:ext cx="367992" cy="389276"/>
            <a:chOff x="0" y="0"/>
            <a:chExt cx="96920" cy="102525"/>
          </a:xfrm>
        </p:grpSpPr>
        <p:sp>
          <p:nvSpPr>
            <p:cNvPr name="Freeform 54" id="54"/>
            <p:cNvSpPr/>
            <p:nvPr/>
          </p:nvSpPr>
          <p:spPr>
            <a:xfrm flipH="false" flipV="false" rot="0">
              <a:off x="0" y="0"/>
              <a:ext cx="96920" cy="102525"/>
            </a:xfrm>
            <a:custGeom>
              <a:avLst/>
              <a:gdLst/>
              <a:ahLst/>
              <a:cxnLst/>
              <a:rect r="r" b="b" t="t" l="l"/>
              <a:pathLst>
                <a:path h="102525" w="96920">
                  <a:moveTo>
                    <a:pt x="0" y="0"/>
                  </a:moveTo>
                  <a:lnTo>
                    <a:pt x="96920" y="0"/>
                  </a:lnTo>
                  <a:lnTo>
                    <a:pt x="96920" y="102525"/>
                  </a:lnTo>
                  <a:lnTo>
                    <a:pt x="0" y="102525"/>
                  </a:lnTo>
                  <a:close/>
                </a:path>
              </a:pathLst>
            </a:custGeom>
            <a:solidFill>
              <a:srgbClr val="0B143C"/>
            </a:solidFill>
          </p:spPr>
        </p:sp>
        <p:sp>
          <p:nvSpPr>
            <p:cNvPr name="TextBox 55" id="55"/>
            <p:cNvSpPr txBox="true"/>
            <p:nvPr/>
          </p:nvSpPr>
          <p:spPr>
            <a:xfrm>
              <a:off x="0" y="-38100"/>
              <a:ext cx="96920" cy="140625"/>
            </a:xfrm>
            <a:prstGeom prst="rect">
              <a:avLst/>
            </a:prstGeom>
          </p:spPr>
          <p:txBody>
            <a:bodyPr anchor="ctr" rtlCol="false" tIns="50800" lIns="50800" bIns="50800" rIns="50800"/>
            <a:lstStyle/>
            <a:p>
              <a:pPr algn="ctr">
                <a:lnSpc>
                  <a:spcPts val="2940"/>
                </a:lnSpc>
              </a:pPr>
            </a:p>
          </p:txBody>
        </p:sp>
      </p:grpSp>
      <p:grpSp>
        <p:nvGrpSpPr>
          <p:cNvPr name="Group 56" id="56"/>
          <p:cNvGrpSpPr/>
          <p:nvPr/>
        </p:nvGrpSpPr>
        <p:grpSpPr>
          <a:xfrm rot="0">
            <a:off x="5599922" y="7291448"/>
            <a:ext cx="367992" cy="389276"/>
            <a:chOff x="0" y="0"/>
            <a:chExt cx="96920" cy="102525"/>
          </a:xfrm>
        </p:grpSpPr>
        <p:sp>
          <p:nvSpPr>
            <p:cNvPr name="Freeform 57" id="57"/>
            <p:cNvSpPr/>
            <p:nvPr/>
          </p:nvSpPr>
          <p:spPr>
            <a:xfrm flipH="false" flipV="false" rot="0">
              <a:off x="0" y="0"/>
              <a:ext cx="96920" cy="102525"/>
            </a:xfrm>
            <a:custGeom>
              <a:avLst/>
              <a:gdLst/>
              <a:ahLst/>
              <a:cxnLst/>
              <a:rect r="r" b="b" t="t" l="l"/>
              <a:pathLst>
                <a:path h="102525" w="96920">
                  <a:moveTo>
                    <a:pt x="0" y="0"/>
                  </a:moveTo>
                  <a:lnTo>
                    <a:pt x="96920" y="0"/>
                  </a:lnTo>
                  <a:lnTo>
                    <a:pt x="96920" y="102525"/>
                  </a:lnTo>
                  <a:lnTo>
                    <a:pt x="0" y="102525"/>
                  </a:lnTo>
                  <a:close/>
                </a:path>
              </a:pathLst>
            </a:custGeom>
            <a:solidFill>
              <a:srgbClr val="0B143C"/>
            </a:solidFill>
          </p:spPr>
        </p:sp>
        <p:sp>
          <p:nvSpPr>
            <p:cNvPr name="TextBox 58" id="58"/>
            <p:cNvSpPr txBox="true"/>
            <p:nvPr/>
          </p:nvSpPr>
          <p:spPr>
            <a:xfrm>
              <a:off x="0" y="-38100"/>
              <a:ext cx="96920" cy="140625"/>
            </a:xfrm>
            <a:prstGeom prst="rect">
              <a:avLst/>
            </a:prstGeom>
          </p:spPr>
          <p:txBody>
            <a:bodyPr anchor="ctr" rtlCol="false" tIns="50800" lIns="50800" bIns="50800" rIns="50800"/>
            <a:lstStyle/>
            <a:p>
              <a:pPr algn="ctr">
                <a:lnSpc>
                  <a:spcPts val="2940"/>
                </a:lnSpc>
              </a:pPr>
            </a:p>
          </p:txBody>
        </p:sp>
      </p:grpSp>
      <p:grpSp>
        <p:nvGrpSpPr>
          <p:cNvPr name="Group 59" id="59"/>
          <p:cNvGrpSpPr/>
          <p:nvPr/>
        </p:nvGrpSpPr>
        <p:grpSpPr>
          <a:xfrm rot="0">
            <a:off x="5599922" y="7975999"/>
            <a:ext cx="367992" cy="389276"/>
            <a:chOff x="0" y="0"/>
            <a:chExt cx="96920" cy="102525"/>
          </a:xfrm>
        </p:grpSpPr>
        <p:sp>
          <p:nvSpPr>
            <p:cNvPr name="Freeform 60" id="60"/>
            <p:cNvSpPr/>
            <p:nvPr/>
          </p:nvSpPr>
          <p:spPr>
            <a:xfrm flipH="false" flipV="false" rot="0">
              <a:off x="0" y="0"/>
              <a:ext cx="96920" cy="102525"/>
            </a:xfrm>
            <a:custGeom>
              <a:avLst/>
              <a:gdLst/>
              <a:ahLst/>
              <a:cxnLst/>
              <a:rect r="r" b="b" t="t" l="l"/>
              <a:pathLst>
                <a:path h="102525" w="96920">
                  <a:moveTo>
                    <a:pt x="0" y="0"/>
                  </a:moveTo>
                  <a:lnTo>
                    <a:pt x="96920" y="0"/>
                  </a:lnTo>
                  <a:lnTo>
                    <a:pt x="96920" y="102525"/>
                  </a:lnTo>
                  <a:lnTo>
                    <a:pt x="0" y="102525"/>
                  </a:lnTo>
                  <a:close/>
                </a:path>
              </a:pathLst>
            </a:custGeom>
            <a:solidFill>
              <a:srgbClr val="0B143C"/>
            </a:solidFill>
          </p:spPr>
        </p:sp>
        <p:sp>
          <p:nvSpPr>
            <p:cNvPr name="TextBox 61" id="61"/>
            <p:cNvSpPr txBox="true"/>
            <p:nvPr/>
          </p:nvSpPr>
          <p:spPr>
            <a:xfrm>
              <a:off x="0" y="-38100"/>
              <a:ext cx="96920" cy="140625"/>
            </a:xfrm>
            <a:prstGeom prst="rect">
              <a:avLst/>
            </a:prstGeom>
          </p:spPr>
          <p:txBody>
            <a:bodyPr anchor="ctr" rtlCol="false" tIns="50800" lIns="50800" bIns="50800" rIns="50800"/>
            <a:lstStyle/>
            <a:p>
              <a:pPr algn="ctr">
                <a:lnSpc>
                  <a:spcPts val="2940"/>
                </a:lnSpc>
              </a:pPr>
            </a:p>
          </p:txBody>
        </p:sp>
      </p:grpSp>
      <p:grpSp>
        <p:nvGrpSpPr>
          <p:cNvPr name="Group 62" id="62"/>
          <p:cNvGrpSpPr/>
          <p:nvPr/>
        </p:nvGrpSpPr>
        <p:grpSpPr>
          <a:xfrm rot="0">
            <a:off x="5599922" y="8616627"/>
            <a:ext cx="367992" cy="389276"/>
            <a:chOff x="0" y="0"/>
            <a:chExt cx="96920" cy="102525"/>
          </a:xfrm>
        </p:grpSpPr>
        <p:sp>
          <p:nvSpPr>
            <p:cNvPr name="Freeform 63" id="63"/>
            <p:cNvSpPr/>
            <p:nvPr/>
          </p:nvSpPr>
          <p:spPr>
            <a:xfrm flipH="false" flipV="false" rot="0">
              <a:off x="0" y="0"/>
              <a:ext cx="96920" cy="102525"/>
            </a:xfrm>
            <a:custGeom>
              <a:avLst/>
              <a:gdLst/>
              <a:ahLst/>
              <a:cxnLst/>
              <a:rect r="r" b="b" t="t" l="l"/>
              <a:pathLst>
                <a:path h="102525" w="96920">
                  <a:moveTo>
                    <a:pt x="0" y="0"/>
                  </a:moveTo>
                  <a:lnTo>
                    <a:pt x="96920" y="0"/>
                  </a:lnTo>
                  <a:lnTo>
                    <a:pt x="96920" y="102525"/>
                  </a:lnTo>
                  <a:lnTo>
                    <a:pt x="0" y="102525"/>
                  </a:lnTo>
                  <a:close/>
                </a:path>
              </a:pathLst>
            </a:custGeom>
            <a:solidFill>
              <a:srgbClr val="0B143C"/>
            </a:solidFill>
          </p:spPr>
        </p:sp>
        <p:sp>
          <p:nvSpPr>
            <p:cNvPr name="TextBox 64" id="64"/>
            <p:cNvSpPr txBox="true"/>
            <p:nvPr/>
          </p:nvSpPr>
          <p:spPr>
            <a:xfrm>
              <a:off x="0" y="-38100"/>
              <a:ext cx="96920" cy="140625"/>
            </a:xfrm>
            <a:prstGeom prst="rect">
              <a:avLst/>
            </a:prstGeom>
          </p:spPr>
          <p:txBody>
            <a:bodyPr anchor="ctr" rtlCol="false" tIns="50800" lIns="50800" bIns="50800" rIns="50800"/>
            <a:lstStyle/>
            <a:p>
              <a:pPr algn="ctr">
                <a:lnSpc>
                  <a:spcPts val="2940"/>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98081" y="9399414"/>
            <a:ext cx="19199393" cy="2733715"/>
            <a:chOff x="0" y="0"/>
            <a:chExt cx="5056630" cy="719991"/>
          </a:xfrm>
        </p:grpSpPr>
        <p:sp>
          <p:nvSpPr>
            <p:cNvPr name="Freeform 3" id="3"/>
            <p:cNvSpPr/>
            <p:nvPr/>
          </p:nvSpPr>
          <p:spPr>
            <a:xfrm flipH="false" flipV="false" rot="0">
              <a:off x="0" y="0"/>
              <a:ext cx="5056630" cy="719991"/>
            </a:xfrm>
            <a:custGeom>
              <a:avLst/>
              <a:gdLst/>
              <a:ahLst/>
              <a:cxnLst/>
              <a:rect r="r" b="b" t="t" l="l"/>
              <a:pathLst>
                <a:path h="719991" w="5056630">
                  <a:moveTo>
                    <a:pt x="0" y="0"/>
                  </a:moveTo>
                  <a:lnTo>
                    <a:pt x="5056630" y="0"/>
                  </a:lnTo>
                  <a:lnTo>
                    <a:pt x="5056630" y="719991"/>
                  </a:lnTo>
                  <a:lnTo>
                    <a:pt x="0" y="719991"/>
                  </a:lnTo>
                  <a:close/>
                </a:path>
              </a:pathLst>
            </a:custGeom>
            <a:solidFill>
              <a:srgbClr val="0B143C"/>
            </a:solidFill>
          </p:spPr>
        </p:sp>
        <p:sp>
          <p:nvSpPr>
            <p:cNvPr name="TextBox 4" id="4"/>
            <p:cNvSpPr txBox="true"/>
            <p:nvPr/>
          </p:nvSpPr>
          <p:spPr>
            <a:xfrm>
              <a:off x="0" y="-38100"/>
              <a:ext cx="5056630" cy="758091"/>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1028700" y="1028700"/>
            <a:ext cx="7579352" cy="1461457"/>
            <a:chOff x="0" y="0"/>
            <a:chExt cx="1996208" cy="384911"/>
          </a:xfrm>
        </p:grpSpPr>
        <p:sp>
          <p:nvSpPr>
            <p:cNvPr name="Freeform 6" id="6"/>
            <p:cNvSpPr/>
            <p:nvPr/>
          </p:nvSpPr>
          <p:spPr>
            <a:xfrm flipH="false" flipV="false" rot="0">
              <a:off x="0" y="0"/>
              <a:ext cx="1996208" cy="384911"/>
            </a:xfrm>
            <a:custGeom>
              <a:avLst/>
              <a:gdLst/>
              <a:ahLst/>
              <a:cxnLst/>
              <a:rect r="r" b="b" t="t" l="l"/>
              <a:pathLst>
                <a:path h="384911" w="1996208">
                  <a:moveTo>
                    <a:pt x="0" y="0"/>
                  </a:moveTo>
                  <a:lnTo>
                    <a:pt x="1996208" y="0"/>
                  </a:lnTo>
                  <a:lnTo>
                    <a:pt x="1996208" y="384911"/>
                  </a:lnTo>
                  <a:lnTo>
                    <a:pt x="0" y="384911"/>
                  </a:lnTo>
                  <a:close/>
                </a:path>
              </a:pathLst>
            </a:custGeom>
            <a:solidFill>
              <a:srgbClr val="0B143C"/>
            </a:solidFill>
          </p:spPr>
        </p:sp>
        <p:sp>
          <p:nvSpPr>
            <p:cNvPr name="TextBox 7" id="7"/>
            <p:cNvSpPr txBox="true"/>
            <p:nvPr/>
          </p:nvSpPr>
          <p:spPr>
            <a:xfrm>
              <a:off x="0" y="-38100"/>
              <a:ext cx="1996208" cy="423011"/>
            </a:xfrm>
            <a:prstGeom prst="rect">
              <a:avLst/>
            </a:prstGeom>
          </p:spPr>
          <p:txBody>
            <a:bodyPr anchor="ctr" rtlCol="false" tIns="50800" lIns="50800" bIns="50800" rIns="50800"/>
            <a:lstStyle/>
            <a:p>
              <a:pPr algn="ctr">
                <a:lnSpc>
                  <a:spcPts val="2940"/>
                </a:lnSpc>
              </a:pPr>
            </a:p>
          </p:txBody>
        </p:sp>
      </p:grpSp>
      <p:sp>
        <p:nvSpPr>
          <p:cNvPr name="Freeform 8" id="8"/>
          <p:cNvSpPr/>
          <p:nvPr/>
        </p:nvSpPr>
        <p:spPr>
          <a:xfrm flipH="false" flipV="false" rot="0">
            <a:off x="1211669" y="2968828"/>
            <a:ext cx="4567272" cy="3121601"/>
          </a:xfrm>
          <a:custGeom>
            <a:avLst/>
            <a:gdLst/>
            <a:ahLst/>
            <a:cxnLst/>
            <a:rect r="r" b="b" t="t" l="l"/>
            <a:pathLst>
              <a:path h="3121601" w="4567272">
                <a:moveTo>
                  <a:pt x="0" y="0"/>
                </a:moveTo>
                <a:lnTo>
                  <a:pt x="4567273" y="0"/>
                </a:lnTo>
                <a:lnTo>
                  <a:pt x="4567273" y="3121601"/>
                </a:lnTo>
                <a:lnTo>
                  <a:pt x="0" y="3121601"/>
                </a:lnTo>
                <a:lnTo>
                  <a:pt x="0" y="0"/>
                </a:lnTo>
                <a:close/>
              </a:path>
            </a:pathLst>
          </a:custGeom>
          <a:blipFill>
            <a:blip r:embed="rId2"/>
            <a:stretch>
              <a:fillRect l="0" t="-32166" r="0" b="-81566"/>
            </a:stretch>
          </a:blipFill>
        </p:spPr>
      </p:sp>
      <p:sp>
        <p:nvSpPr>
          <p:cNvPr name="Freeform 9" id="9"/>
          <p:cNvSpPr/>
          <p:nvPr/>
        </p:nvSpPr>
        <p:spPr>
          <a:xfrm flipH="false" flipV="false" rot="0">
            <a:off x="6892080" y="2968828"/>
            <a:ext cx="4686810" cy="3157220"/>
          </a:xfrm>
          <a:custGeom>
            <a:avLst/>
            <a:gdLst/>
            <a:ahLst/>
            <a:cxnLst/>
            <a:rect r="r" b="b" t="t" l="l"/>
            <a:pathLst>
              <a:path h="3157220" w="4686810">
                <a:moveTo>
                  <a:pt x="0" y="0"/>
                </a:moveTo>
                <a:lnTo>
                  <a:pt x="4686810" y="0"/>
                </a:lnTo>
                <a:lnTo>
                  <a:pt x="4686810" y="3157220"/>
                </a:lnTo>
                <a:lnTo>
                  <a:pt x="0" y="3157220"/>
                </a:lnTo>
                <a:lnTo>
                  <a:pt x="0" y="0"/>
                </a:lnTo>
                <a:close/>
              </a:path>
            </a:pathLst>
          </a:custGeom>
          <a:blipFill>
            <a:blip r:embed="rId3"/>
            <a:stretch>
              <a:fillRect l="-8456" t="-12135" r="-4851" b="0"/>
            </a:stretch>
          </a:blipFill>
        </p:spPr>
      </p:sp>
      <p:sp>
        <p:nvSpPr>
          <p:cNvPr name="Freeform 10" id="10"/>
          <p:cNvSpPr/>
          <p:nvPr/>
        </p:nvSpPr>
        <p:spPr>
          <a:xfrm flipH="false" flipV="false" rot="0">
            <a:off x="12692028" y="2968828"/>
            <a:ext cx="4752166" cy="3157220"/>
          </a:xfrm>
          <a:custGeom>
            <a:avLst/>
            <a:gdLst/>
            <a:ahLst/>
            <a:cxnLst/>
            <a:rect r="r" b="b" t="t" l="l"/>
            <a:pathLst>
              <a:path h="3157220" w="4752166">
                <a:moveTo>
                  <a:pt x="0" y="0"/>
                </a:moveTo>
                <a:lnTo>
                  <a:pt x="4752166" y="0"/>
                </a:lnTo>
                <a:lnTo>
                  <a:pt x="4752166" y="3157220"/>
                </a:lnTo>
                <a:lnTo>
                  <a:pt x="0" y="3157220"/>
                </a:lnTo>
                <a:lnTo>
                  <a:pt x="0" y="0"/>
                </a:lnTo>
                <a:close/>
              </a:path>
            </a:pathLst>
          </a:custGeom>
          <a:blipFill>
            <a:blip r:embed="rId4"/>
            <a:stretch>
              <a:fillRect l="0" t="0" r="0" b="0"/>
            </a:stretch>
          </a:blipFill>
        </p:spPr>
      </p:sp>
      <p:sp>
        <p:nvSpPr>
          <p:cNvPr name="TextBox 11" id="11"/>
          <p:cNvSpPr txBox="true"/>
          <p:nvPr/>
        </p:nvSpPr>
        <p:spPr>
          <a:xfrm rot="0">
            <a:off x="6593547" y="6338079"/>
            <a:ext cx="5254836" cy="2470785"/>
          </a:xfrm>
          <a:prstGeom prst="rect">
            <a:avLst/>
          </a:prstGeom>
        </p:spPr>
        <p:txBody>
          <a:bodyPr anchor="t" rtlCol="false" tIns="0" lIns="0" bIns="0" rIns="0">
            <a:spAutoFit/>
          </a:bodyPr>
          <a:lstStyle/>
          <a:p>
            <a:pPr algn="ctr">
              <a:lnSpc>
                <a:spcPts val="2940"/>
              </a:lnSpc>
            </a:pPr>
            <a:r>
              <a:rPr lang="en-US" sz="2100" b="true">
                <a:solidFill>
                  <a:srgbClr val="0B143C"/>
                </a:solidFill>
                <a:latin typeface="Montserrat Bold"/>
                <a:ea typeface="Montserrat Bold"/>
                <a:cs typeface="Montserrat Bold"/>
                <a:sym typeface="Montserrat Bold"/>
              </a:rPr>
              <a:t>  LABORATORY PRODUCTS AND EQUIPMENT</a:t>
            </a:r>
          </a:p>
          <a:p>
            <a:pPr algn="ctr">
              <a:lnSpc>
                <a:spcPts val="2940"/>
              </a:lnSpc>
            </a:pPr>
          </a:p>
          <a:p>
            <a:pPr algn="l" marL="410211" indent="-205106" lvl="1">
              <a:lnSpc>
                <a:spcPts val="2660"/>
              </a:lnSpc>
              <a:buFont typeface="Arial"/>
              <a:buChar char="•"/>
            </a:pPr>
            <a:r>
              <a:rPr lang="en-US" b="true" sz="1900">
                <a:solidFill>
                  <a:srgbClr val="0B143C"/>
                </a:solidFill>
                <a:latin typeface="Montserrat Bold"/>
                <a:ea typeface="Montserrat Bold"/>
                <a:cs typeface="Montserrat Bold"/>
                <a:sym typeface="Montserrat Bold"/>
              </a:rPr>
              <a:t>423490 </a:t>
            </a:r>
            <a:r>
              <a:rPr lang="en-US" sz="1900">
                <a:solidFill>
                  <a:srgbClr val="0B143C"/>
                </a:solidFill>
                <a:latin typeface="Montserrat"/>
                <a:ea typeface="Montserrat"/>
                <a:cs typeface="Montserrat"/>
                <a:sym typeface="Montserrat"/>
              </a:rPr>
              <a:t>Laboratory Equipment</a:t>
            </a:r>
          </a:p>
          <a:p>
            <a:pPr algn="l" marL="410211" indent="-205106" lvl="1">
              <a:lnSpc>
                <a:spcPts val="2660"/>
              </a:lnSpc>
              <a:buFont typeface="Arial"/>
              <a:buChar char="•"/>
            </a:pPr>
            <a:r>
              <a:rPr lang="en-US" b="true" sz="1900">
                <a:solidFill>
                  <a:srgbClr val="0B143C"/>
                </a:solidFill>
                <a:latin typeface="Montserrat Bold"/>
                <a:ea typeface="Montserrat Bold"/>
                <a:cs typeface="Montserrat Bold"/>
                <a:sym typeface="Montserrat Bold"/>
              </a:rPr>
              <a:t>334516  </a:t>
            </a:r>
            <a:r>
              <a:rPr lang="en-US" sz="1900">
                <a:solidFill>
                  <a:srgbClr val="0B143C"/>
                </a:solidFill>
                <a:latin typeface="Montserrat"/>
                <a:ea typeface="Montserrat"/>
                <a:cs typeface="Montserrat"/>
                <a:sym typeface="Montserrat"/>
              </a:rPr>
              <a:t>Lab Analytical Instruments</a:t>
            </a:r>
          </a:p>
          <a:p>
            <a:pPr algn="l" marL="410211" indent="-205106" lvl="1">
              <a:lnSpc>
                <a:spcPts val="2660"/>
              </a:lnSpc>
              <a:buFont typeface="Arial"/>
              <a:buChar char="•"/>
            </a:pPr>
            <a:r>
              <a:rPr lang="en-US" b="true" sz="1900">
                <a:solidFill>
                  <a:srgbClr val="0B143C"/>
                </a:solidFill>
                <a:latin typeface="Montserrat Bold"/>
                <a:ea typeface="Montserrat Bold"/>
                <a:cs typeface="Montserrat Bold"/>
                <a:sym typeface="Montserrat Bold"/>
              </a:rPr>
              <a:t>238390</a:t>
            </a:r>
            <a:r>
              <a:rPr lang="en-US" sz="1900">
                <a:solidFill>
                  <a:srgbClr val="0B143C"/>
                </a:solidFill>
                <a:latin typeface="Montserrat"/>
                <a:ea typeface="Montserrat"/>
                <a:cs typeface="Montserrat"/>
                <a:sym typeface="Montserrat"/>
              </a:rPr>
              <a:t> Lab Furniture Equipment</a:t>
            </a:r>
          </a:p>
          <a:p>
            <a:pPr algn="l">
              <a:lnSpc>
                <a:spcPts val="2940"/>
              </a:lnSpc>
            </a:pPr>
          </a:p>
        </p:txBody>
      </p:sp>
      <p:sp>
        <p:nvSpPr>
          <p:cNvPr name="TextBox 12" id="12"/>
          <p:cNvSpPr txBox="true"/>
          <p:nvPr/>
        </p:nvSpPr>
        <p:spPr>
          <a:xfrm rot="0">
            <a:off x="12692028" y="6338079"/>
            <a:ext cx="5058492" cy="3509010"/>
          </a:xfrm>
          <a:prstGeom prst="rect">
            <a:avLst/>
          </a:prstGeom>
        </p:spPr>
        <p:txBody>
          <a:bodyPr anchor="t" rtlCol="false" tIns="0" lIns="0" bIns="0" rIns="0">
            <a:spAutoFit/>
          </a:bodyPr>
          <a:lstStyle/>
          <a:p>
            <a:pPr algn="ctr">
              <a:lnSpc>
                <a:spcPts val="2940"/>
              </a:lnSpc>
            </a:pPr>
            <a:r>
              <a:rPr lang="en-US" sz="2100" b="true">
                <a:solidFill>
                  <a:srgbClr val="0B143C"/>
                </a:solidFill>
                <a:latin typeface="Montserrat Bold"/>
                <a:ea typeface="Montserrat Bold"/>
                <a:cs typeface="Montserrat Bold"/>
                <a:sym typeface="Montserrat Bold"/>
              </a:rPr>
              <a:t>ELECTRONIC PARTS, EQUIPMENT &amp; INDUSTRIAL SUPPLIES</a:t>
            </a:r>
          </a:p>
          <a:p>
            <a:pPr algn="ctr">
              <a:lnSpc>
                <a:spcPts val="2940"/>
              </a:lnSpc>
            </a:pPr>
          </a:p>
          <a:p>
            <a:pPr algn="l">
              <a:lnSpc>
                <a:spcPts val="2660"/>
              </a:lnSpc>
            </a:pPr>
            <a:r>
              <a:rPr lang="en-US" sz="1900" b="true">
                <a:solidFill>
                  <a:srgbClr val="0B143C"/>
                </a:solidFill>
                <a:latin typeface="Montserrat Bold"/>
                <a:ea typeface="Montserrat Bold"/>
                <a:cs typeface="Montserrat Bold"/>
                <a:sym typeface="Montserrat Bold"/>
              </a:rPr>
              <a:t>423690 </a:t>
            </a:r>
            <a:r>
              <a:rPr lang="en-US" sz="1900">
                <a:solidFill>
                  <a:srgbClr val="0B143C"/>
                </a:solidFill>
                <a:latin typeface="Montserrat"/>
                <a:ea typeface="Montserrat"/>
                <a:cs typeface="Montserrat"/>
                <a:sym typeface="Montserrat"/>
              </a:rPr>
              <a:t>Electronic Parts and Equipment</a:t>
            </a:r>
          </a:p>
          <a:p>
            <a:pPr algn="l">
              <a:lnSpc>
                <a:spcPts val="2660"/>
              </a:lnSpc>
            </a:pPr>
            <a:r>
              <a:rPr lang="en-US" sz="1900" b="true">
                <a:solidFill>
                  <a:srgbClr val="0B143C"/>
                </a:solidFill>
                <a:latin typeface="Montserrat Bold"/>
                <a:ea typeface="Montserrat Bold"/>
                <a:cs typeface="Montserrat Bold"/>
                <a:sym typeface="Montserrat Bold"/>
              </a:rPr>
              <a:t>423490</a:t>
            </a:r>
            <a:r>
              <a:rPr lang="en-US" sz="1900">
                <a:solidFill>
                  <a:srgbClr val="0B143C"/>
                </a:solidFill>
                <a:latin typeface="Montserrat"/>
                <a:ea typeface="Montserrat"/>
                <a:cs typeface="Montserrat"/>
                <a:sym typeface="Montserrat"/>
              </a:rPr>
              <a:t> Professional Equipment &amp; Supplies</a:t>
            </a:r>
          </a:p>
          <a:p>
            <a:pPr algn="l">
              <a:lnSpc>
                <a:spcPts val="2660"/>
              </a:lnSpc>
            </a:pPr>
            <a:r>
              <a:rPr lang="en-US" sz="1900" b="true">
                <a:solidFill>
                  <a:srgbClr val="0B143C"/>
                </a:solidFill>
                <a:latin typeface="Montserrat Bold"/>
                <a:ea typeface="Montserrat Bold"/>
                <a:cs typeface="Montserrat Bold"/>
                <a:sym typeface="Montserrat Bold"/>
              </a:rPr>
              <a:t>423840   </a:t>
            </a:r>
            <a:r>
              <a:rPr lang="en-US" sz="1900">
                <a:solidFill>
                  <a:srgbClr val="0B143C"/>
                </a:solidFill>
                <a:latin typeface="Montserrat"/>
                <a:ea typeface="Montserrat"/>
                <a:cs typeface="Montserrat"/>
                <a:sym typeface="Montserrat"/>
              </a:rPr>
              <a:t>Industrial Supplies Merchant Wholesalers Maintenance</a:t>
            </a:r>
          </a:p>
          <a:p>
            <a:pPr algn="l">
              <a:lnSpc>
                <a:spcPts val="2940"/>
              </a:lnSpc>
            </a:pPr>
          </a:p>
          <a:p>
            <a:pPr algn="l">
              <a:lnSpc>
                <a:spcPts val="2940"/>
              </a:lnSpc>
            </a:pPr>
          </a:p>
        </p:txBody>
      </p:sp>
      <p:sp>
        <p:nvSpPr>
          <p:cNvPr name="TextBox 13" id="13"/>
          <p:cNvSpPr txBox="true"/>
          <p:nvPr/>
        </p:nvSpPr>
        <p:spPr>
          <a:xfrm rot="0">
            <a:off x="633676" y="5857086"/>
            <a:ext cx="5603982" cy="4661535"/>
          </a:xfrm>
          <a:prstGeom prst="rect">
            <a:avLst/>
          </a:prstGeom>
        </p:spPr>
        <p:txBody>
          <a:bodyPr anchor="t" rtlCol="false" tIns="0" lIns="0" bIns="0" rIns="0">
            <a:spAutoFit/>
          </a:bodyPr>
          <a:lstStyle/>
          <a:p>
            <a:pPr algn="l">
              <a:lnSpc>
                <a:spcPts val="2940"/>
              </a:lnSpc>
            </a:pPr>
          </a:p>
          <a:p>
            <a:pPr algn="ctr">
              <a:lnSpc>
                <a:spcPts val="2940"/>
              </a:lnSpc>
            </a:pPr>
            <a:r>
              <a:rPr lang="en-US" sz="2100" b="true">
                <a:solidFill>
                  <a:srgbClr val="0B143C"/>
                </a:solidFill>
                <a:latin typeface="Montserrat Bold"/>
                <a:ea typeface="Montserrat Bold"/>
                <a:cs typeface="Montserrat Bold"/>
                <a:sym typeface="Montserrat Bold"/>
              </a:rPr>
              <a:t>MEDICAL PRODUCTS AND  </a:t>
            </a:r>
          </a:p>
          <a:p>
            <a:pPr algn="ctr">
              <a:lnSpc>
                <a:spcPts val="2940"/>
              </a:lnSpc>
            </a:pPr>
            <a:r>
              <a:rPr lang="en-US" sz="2100" b="true">
                <a:solidFill>
                  <a:srgbClr val="0B143C"/>
                </a:solidFill>
                <a:latin typeface="Montserrat Bold"/>
                <a:ea typeface="Montserrat Bold"/>
                <a:cs typeface="Montserrat Bold"/>
                <a:sym typeface="Montserrat Bold"/>
              </a:rPr>
              <a:t>EQUIPMENT</a:t>
            </a:r>
          </a:p>
          <a:p>
            <a:pPr algn="ctr">
              <a:lnSpc>
                <a:spcPts val="2940"/>
              </a:lnSpc>
            </a:pPr>
          </a:p>
          <a:p>
            <a:pPr algn="l" marL="410211" indent="-205106" lvl="1">
              <a:lnSpc>
                <a:spcPts val="2660"/>
              </a:lnSpc>
              <a:buFont typeface="Arial"/>
              <a:buChar char="•"/>
            </a:pPr>
            <a:r>
              <a:rPr lang="en-US" b="true" sz="1900">
                <a:solidFill>
                  <a:srgbClr val="0B143C"/>
                </a:solidFill>
                <a:latin typeface="Montserrat Bold"/>
                <a:ea typeface="Montserrat Bold"/>
                <a:cs typeface="Montserrat Bold"/>
                <a:sym typeface="Montserrat Bold"/>
              </a:rPr>
              <a:t>423450</a:t>
            </a:r>
            <a:r>
              <a:rPr lang="en-US" sz="1900">
                <a:solidFill>
                  <a:srgbClr val="0B143C"/>
                </a:solidFill>
                <a:latin typeface="Montserrat"/>
                <a:ea typeface="Montserrat"/>
                <a:cs typeface="Montserrat"/>
                <a:sym typeface="Montserrat"/>
              </a:rPr>
              <a:t> Medical, Dental &amp; Hospital Equipment</a:t>
            </a:r>
          </a:p>
          <a:p>
            <a:pPr algn="l" marL="410211" indent="-205106" lvl="1">
              <a:lnSpc>
                <a:spcPts val="2660"/>
              </a:lnSpc>
              <a:buFont typeface="Arial"/>
              <a:buChar char="•"/>
            </a:pPr>
            <a:r>
              <a:rPr lang="en-US" b="true" sz="1900">
                <a:solidFill>
                  <a:srgbClr val="0B143C"/>
                </a:solidFill>
                <a:latin typeface="Montserrat Bold"/>
                <a:ea typeface="Montserrat Bold"/>
                <a:cs typeface="Montserrat Bold"/>
                <a:sym typeface="Montserrat Bold"/>
              </a:rPr>
              <a:t>315250</a:t>
            </a:r>
            <a:r>
              <a:rPr lang="en-US" sz="1900">
                <a:solidFill>
                  <a:srgbClr val="0B143C"/>
                </a:solidFill>
                <a:latin typeface="Montserrat"/>
                <a:ea typeface="Montserrat"/>
                <a:cs typeface="Montserrat"/>
                <a:sym typeface="Montserrat"/>
              </a:rPr>
              <a:t>  Medical Service Apparel</a:t>
            </a:r>
          </a:p>
          <a:p>
            <a:pPr algn="l" marL="410211" indent="-205106" lvl="1">
              <a:lnSpc>
                <a:spcPts val="2660"/>
              </a:lnSpc>
              <a:buFont typeface="Arial"/>
              <a:buChar char="•"/>
            </a:pPr>
            <a:r>
              <a:rPr lang="en-US" b="true" sz="1900">
                <a:solidFill>
                  <a:srgbClr val="0B143C"/>
                </a:solidFill>
                <a:latin typeface="Montserrat Bold"/>
                <a:ea typeface="Montserrat Bold"/>
                <a:cs typeface="Montserrat Bold"/>
                <a:sym typeface="Montserrat Bold"/>
              </a:rPr>
              <a:t>541715  </a:t>
            </a:r>
            <a:r>
              <a:rPr lang="en-US" sz="1900">
                <a:solidFill>
                  <a:srgbClr val="0B143C"/>
                </a:solidFill>
                <a:latin typeface="Montserrat"/>
                <a:ea typeface="Montserrat"/>
                <a:cs typeface="Montserrat"/>
                <a:sym typeface="Montserrat"/>
              </a:rPr>
              <a:t>Research and Development</a:t>
            </a:r>
          </a:p>
          <a:p>
            <a:pPr algn="l">
              <a:lnSpc>
                <a:spcPts val="2940"/>
              </a:lnSpc>
            </a:pPr>
          </a:p>
          <a:p>
            <a:pPr algn="l">
              <a:lnSpc>
                <a:spcPts val="2940"/>
              </a:lnSpc>
            </a:pPr>
          </a:p>
          <a:p>
            <a:pPr algn="l">
              <a:lnSpc>
                <a:spcPts val="2940"/>
              </a:lnSpc>
            </a:pPr>
          </a:p>
          <a:p>
            <a:pPr algn="l">
              <a:lnSpc>
                <a:spcPts val="2940"/>
              </a:lnSpc>
            </a:pPr>
          </a:p>
          <a:p>
            <a:pPr algn="l">
              <a:lnSpc>
                <a:spcPts val="2940"/>
              </a:lnSpc>
            </a:pPr>
          </a:p>
        </p:txBody>
      </p:sp>
      <p:sp>
        <p:nvSpPr>
          <p:cNvPr name="TextBox 14" id="14"/>
          <p:cNvSpPr txBox="true"/>
          <p:nvPr/>
        </p:nvSpPr>
        <p:spPr>
          <a:xfrm rot="0">
            <a:off x="1211669" y="1230514"/>
            <a:ext cx="7405366" cy="953054"/>
          </a:xfrm>
          <a:prstGeom prst="rect">
            <a:avLst/>
          </a:prstGeom>
        </p:spPr>
        <p:txBody>
          <a:bodyPr anchor="t" rtlCol="false" tIns="0" lIns="0" bIns="0" rIns="0">
            <a:spAutoFit/>
          </a:bodyPr>
          <a:lstStyle/>
          <a:p>
            <a:pPr algn="l">
              <a:lnSpc>
                <a:spcPts val="7840"/>
              </a:lnSpc>
            </a:pPr>
            <a:r>
              <a:rPr lang="en-US" sz="5600">
                <a:solidFill>
                  <a:srgbClr val="F2F2F2"/>
                </a:solidFill>
                <a:latin typeface="League Spartan"/>
                <a:ea typeface="League Spartan"/>
                <a:cs typeface="League Spartan"/>
                <a:sym typeface="League Spartan"/>
              </a:rPr>
              <a:t>Core Competencies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713789" y="1648196"/>
            <a:ext cx="5397822" cy="5227675"/>
            <a:chOff x="0" y="0"/>
            <a:chExt cx="1421649" cy="1376836"/>
          </a:xfrm>
        </p:grpSpPr>
        <p:sp>
          <p:nvSpPr>
            <p:cNvPr name="Freeform 3" id="3"/>
            <p:cNvSpPr/>
            <p:nvPr/>
          </p:nvSpPr>
          <p:spPr>
            <a:xfrm flipH="false" flipV="false" rot="0">
              <a:off x="0" y="0"/>
              <a:ext cx="1421649" cy="1376836"/>
            </a:xfrm>
            <a:custGeom>
              <a:avLst/>
              <a:gdLst/>
              <a:ahLst/>
              <a:cxnLst/>
              <a:rect r="r" b="b" t="t" l="l"/>
              <a:pathLst>
                <a:path h="1376836" w="1421649">
                  <a:moveTo>
                    <a:pt x="0" y="0"/>
                  </a:moveTo>
                  <a:lnTo>
                    <a:pt x="1421649" y="0"/>
                  </a:lnTo>
                  <a:lnTo>
                    <a:pt x="1421649" y="1376836"/>
                  </a:lnTo>
                  <a:lnTo>
                    <a:pt x="0" y="1376836"/>
                  </a:lnTo>
                  <a:close/>
                </a:path>
              </a:pathLst>
            </a:custGeom>
            <a:solidFill>
              <a:srgbClr val="0B143C"/>
            </a:solidFill>
          </p:spPr>
        </p:sp>
        <p:sp>
          <p:nvSpPr>
            <p:cNvPr name="TextBox 4" id="4"/>
            <p:cNvSpPr txBox="true"/>
            <p:nvPr/>
          </p:nvSpPr>
          <p:spPr>
            <a:xfrm>
              <a:off x="0" y="-38100"/>
              <a:ext cx="1421649" cy="1414936"/>
            </a:xfrm>
            <a:prstGeom prst="rect">
              <a:avLst/>
            </a:prstGeom>
          </p:spPr>
          <p:txBody>
            <a:bodyPr anchor="ctr" rtlCol="false" tIns="50800" lIns="50800" bIns="50800" rIns="50800"/>
            <a:lstStyle/>
            <a:p>
              <a:pPr algn="ctr">
                <a:lnSpc>
                  <a:spcPts val="2940"/>
                </a:lnSpc>
              </a:pPr>
            </a:p>
          </p:txBody>
        </p:sp>
      </p:grpSp>
      <p:sp>
        <p:nvSpPr>
          <p:cNvPr name="Freeform 5" id="5"/>
          <p:cNvSpPr/>
          <p:nvPr/>
        </p:nvSpPr>
        <p:spPr>
          <a:xfrm flipH="false" flipV="false" rot="0">
            <a:off x="9656224" y="2272590"/>
            <a:ext cx="5977669" cy="3978886"/>
          </a:xfrm>
          <a:custGeom>
            <a:avLst/>
            <a:gdLst/>
            <a:ahLst/>
            <a:cxnLst/>
            <a:rect r="r" b="b" t="t" l="l"/>
            <a:pathLst>
              <a:path h="3978886" w="5977669">
                <a:moveTo>
                  <a:pt x="0" y="0"/>
                </a:moveTo>
                <a:lnTo>
                  <a:pt x="5977669" y="0"/>
                </a:lnTo>
                <a:lnTo>
                  <a:pt x="5977669" y="3978886"/>
                </a:lnTo>
                <a:lnTo>
                  <a:pt x="0" y="3978886"/>
                </a:lnTo>
                <a:lnTo>
                  <a:pt x="0" y="0"/>
                </a:lnTo>
                <a:close/>
              </a:path>
            </a:pathLst>
          </a:custGeom>
          <a:blipFill>
            <a:blip r:embed="rId2"/>
            <a:stretch>
              <a:fillRect l="0" t="0" r="0" b="0"/>
            </a:stretch>
          </a:blipFill>
        </p:spPr>
      </p:sp>
      <p:sp>
        <p:nvSpPr>
          <p:cNvPr name="Freeform 6" id="6"/>
          <p:cNvSpPr/>
          <p:nvPr/>
        </p:nvSpPr>
        <p:spPr>
          <a:xfrm flipH="false" flipV="false" rot="0">
            <a:off x="1150574" y="3382233"/>
            <a:ext cx="2457610" cy="2494846"/>
          </a:xfrm>
          <a:custGeom>
            <a:avLst/>
            <a:gdLst/>
            <a:ahLst/>
            <a:cxnLst/>
            <a:rect r="r" b="b" t="t" l="l"/>
            <a:pathLst>
              <a:path h="2494846" w="2457610">
                <a:moveTo>
                  <a:pt x="0" y="0"/>
                </a:moveTo>
                <a:lnTo>
                  <a:pt x="2457610" y="0"/>
                </a:lnTo>
                <a:lnTo>
                  <a:pt x="2457610" y="2494847"/>
                </a:lnTo>
                <a:lnTo>
                  <a:pt x="0" y="2494847"/>
                </a:lnTo>
                <a:lnTo>
                  <a:pt x="0" y="0"/>
                </a:lnTo>
                <a:close/>
              </a:path>
            </a:pathLst>
          </a:custGeom>
          <a:blipFill>
            <a:blip r:embed="rId3"/>
            <a:stretch>
              <a:fillRect l="0" t="0" r="0" b="0"/>
            </a:stretch>
          </a:blipFill>
        </p:spPr>
      </p:sp>
      <p:sp>
        <p:nvSpPr>
          <p:cNvPr name="Freeform 7" id="7"/>
          <p:cNvSpPr/>
          <p:nvPr/>
        </p:nvSpPr>
        <p:spPr>
          <a:xfrm flipH="false" flipV="false" rot="0">
            <a:off x="3382461" y="3857460"/>
            <a:ext cx="5552562" cy="4039239"/>
          </a:xfrm>
          <a:custGeom>
            <a:avLst/>
            <a:gdLst/>
            <a:ahLst/>
            <a:cxnLst/>
            <a:rect r="r" b="b" t="t" l="l"/>
            <a:pathLst>
              <a:path h="4039239" w="5552562">
                <a:moveTo>
                  <a:pt x="0" y="0"/>
                </a:moveTo>
                <a:lnTo>
                  <a:pt x="5552562" y="0"/>
                </a:lnTo>
                <a:lnTo>
                  <a:pt x="5552562" y="4039239"/>
                </a:lnTo>
                <a:lnTo>
                  <a:pt x="0" y="4039239"/>
                </a:lnTo>
                <a:lnTo>
                  <a:pt x="0" y="0"/>
                </a:lnTo>
                <a:close/>
              </a:path>
            </a:pathLst>
          </a:custGeom>
          <a:blipFill>
            <a:blip r:embed="rId4"/>
            <a:stretch>
              <a:fillRect l="0" t="0" r="0" b="0"/>
            </a:stretch>
          </a:blipFill>
        </p:spPr>
      </p:sp>
      <p:sp>
        <p:nvSpPr>
          <p:cNvPr name="Freeform 8" id="8"/>
          <p:cNvSpPr/>
          <p:nvPr/>
        </p:nvSpPr>
        <p:spPr>
          <a:xfrm flipH="false" flipV="false" rot="0">
            <a:off x="2470841" y="6906246"/>
            <a:ext cx="4103303" cy="990452"/>
          </a:xfrm>
          <a:custGeom>
            <a:avLst/>
            <a:gdLst/>
            <a:ahLst/>
            <a:cxnLst/>
            <a:rect r="r" b="b" t="t" l="l"/>
            <a:pathLst>
              <a:path h="990452" w="4103303">
                <a:moveTo>
                  <a:pt x="0" y="0"/>
                </a:moveTo>
                <a:lnTo>
                  <a:pt x="4103303" y="0"/>
                </a:lnTo>
                <a:lnTo>
                  <a:pt x="4103303" y="990453"/>
                </a:lnTo>
                <a:lnTo>
                  <a:pt x="0" y="990453"/>
                </a:lnTo>
                <a:lnTo>
                  <a:pt x="0" y="0"/>
                </a:lnTo>
                <a:close/>
              </a:path>
            </a:pathLst>
          </a:custGeom>
          <a:blipFill>
            <a:blip r:embed="rId5"/>
            <a:stretch>
              <a:fillRect l="0" t="0" r="0" b="0"/>
            </a:stretch>
          </a:blipFill>
        </p:spPr>
      </p:sp>
      <p:grpSp>
        <p:nvGrpSpPr>
          <p:cNvPr name="Group 9" id="9"/>
          <p:cNvGrpSpPr/>
          <p:nvPr/>
        </p:nvGrpSpPr>
        <p:grpSpPr>
          <a:xfrm rot="0">
            <a:off x="1028700" y="1096123"/>
            <a:ext cx="7579352" cy="1461457"/>
            <a:chOff x="0" y="0"/>
            <a:chExt cx="1996208" cy="384911"/>
          </a:xfrm>
        </p:grpSpPr>
        <p:sp>
          <p:nvSpPr>
            <p:cNvPr name="Freeform 10" id="10"/>
            <p:cNvSpPr/>
            <p:nvPr/>
          </p:nvSpPr>
          <p:spPr>
            <a:xfrm flipH="false" flipV="false" rot="0">
              <a:off x="0" y="0"/>
              <a:ext cx="1996208" cy="384911"/>
            </a:xfrm>
            <a:custGeom>
              <a:avLst/>
              <a:gdLst/>
              <a:ahLst/>
              <a:cxnLst/>
              <a:rect r="r" b="b" t="t" l="l"/>
              <a:pathLst>
                <a:path h="384911" w="1996208">
                  <a:moveTo>
                    <a:pt x="0" y="0"/>
                  </a:moveTo>
                  <a:lnTo>
                    <a:pt x="1996208" y="0"/>
                  </a:lnTo>
                  <a:lnTo>
                    <a:pt x="1996208" y="384911"/>
                  </a:lnTo>
                  <a:lnTo>
                    <a:pt x="0" y="384911"/>
                  </a:lnTo>
                  <a:close/>
                </a:path>
              </a:pathLst>
            </a:custGeom>
            <a:solidFill>
              <a:srgbClr val="0B143C"/>
            </a:solidFill>
          </p:spPr>
        </p:sp>
        <p:sp>
          <p:nvSpPr>
            <p:cNvPr name="TextBox 11" id="11"/>
            <p:cNvSpPr txBox="true"/>
            <p:nvPr/>
          </p:nvSpPr>
          <p:spPr>
            <a:xfrm>
              <a:off x="0" y="-38100"/>
              <a:ext cx="1996208" cy="423011"/>
            </a:xfrm>
            <a:prstGeom prst="rect">
              <a:avLst/>
            </a:prstGeom>
          </p:spPr>
          <p:txBody>
            <a:bodyPr anchor="ctr" rtlCol="false" tIns="50800" lIns="50800" bIns="50800" rIns="50800"/>
            <a:lstStyle/>
            <a:p>
              <a:pPr algn="ctr">
                <a:lnSpc>
                  <a:spcPts val="2940"/>
                </a:lnSpc>
              </a:pPr>
            </a:p>
          </p:txBody>
        </p:sp>
      </p:grpSp>
      <p:sp>
        <p:nvSpPr>
          <p:cNvPr name="Freeform 12" id="12"/>
          <p:cNvSpPr/>
          <p:nvPr/>
        </p:nvSpPr>
        <p:spPr>
          <a:xfrm flipH="false" flipV="false" rot="0">
            <a:off x="4522492" y="3258256"/>
            <a:ext cx="3272500" cy="1256830"/>
          </a:xfrm>
          <a:custGeom>
            <a:avLst/>
            <a:gdLst/>
            <a:ahLst/>
            <a:cxnLst/>
            <a:rect r="r" b="b" t="t" l="l"/>
            <a:pathLst>
              <a:path h="1256830" w="3272500">
                <a:moveTo>
                  <a:pt x="0" y="0"/>
                </a:moveTo>
                <a:lnTo>
                  <a:pt x="3272500" y="0"/>
                </a:lnTo>
                <a:lnTo>
                  <a:pt x="3272500" y="1256829"/>
                </a:lnTo>
                <a:lnTo>
                  <a:pt x="0" y="1256829"/>
                </a:lnTo>
                <a:lnTo>
                  <a:pt x="0" y="0"/>
                </a:lnTo>
                <a:close/>
              </a:path>
            </a:pathLst>
          </a:custGeom>
          <a:blipFill>
            <a:blip r:embed="rId6"/>
            <a:stretch>
              <a:fillRect l="0" t="0" r="0" b="0"/>
            </a:stretch>
          </a:blipFill>
        </p:spPr>
      </p:sp>
      <p:sp>
        <p:nvSpPr>
          <p:cNvPr name="TextBox 13" id="13"/>
          <p:cNvSpPr txBox="true"/>
          <p:nvPr/>
        </p:nvSpPr>
        <p:spPr>
          <a:xfrm rot="0">
            <a:off x="1556197" y="1319455"/>
            <a:ext cx="6632157" cy="953135"/>
          </a:xfrm>
          <a:prstGeom prst="rect">
            <a:avLst/>
          </a:prstGeom>
        </p:spPr>
        <p:txBody>
          <a:bodyPr anchor="t" rtlCol="false" tIns="0" lIns="0" bIns="0" rIns="0">
            <a:spAutoFit/>
          </a:bodyPr>
          <a:lstStyle/>
          <a:p>
            <a:pPr algn="l">
              <a:lnSpc>
                <a:spcPts val="7840"/>
              </a:lnSpc>
            </a:pPr>
            <a:r>
              <a:rPr lang="en-US" sz="5600">
                <a:solidFill>
                  <a:srgbClr val="F2F2F2"/>
                </a:solidFill>
                <a:latin typeface="League Spartan"/>
                <a:ea typeface="League Spartan"/>
                <a:cs typeface="League Spartan"/>
                <a:sym typeface="League Spartan"/>
              </a:rPr>
              <a:t>Past Performance</a:t>
            </a:r>
            <a:r>
              <a:rPr lang="en-US" sz="5600">
                <a:solidFill>
                  <a:srgbClr val="0B143C"/>
                </a:solidFill>
                <a:latin typeface="League Spartan"/>
                <a:ea typeface="League Spartan"/>
                <a:cs typeface="League Spartan"/>
                <a:sym typeface="League Spartan"/>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DAGOVJaR6h8</dc:identifier>
  <dcterms:modified xsi:type="dcterms:W3CDTF">2011-08-01T06:04:30Z</dcterms:modified>
  <cp:revision>1</cp:revision>
  <dc:title>LAB AMALST CAPABILITY BRIEF</dc:title>
</cp:coreProperties>
</file>